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mo" panose="020B0604020202020204" charset="0"/>
      <p:regular r:id="rId15"/>
    </p:embeddedFont>
    <p:embeddedFont>
      <p:font typeface="Canva Sans" panose="020B0604020202020204" charset="0"/>
      <p:regular r:id="rId16"/>
    </p:embeddedFont>
    <p:embeddedFont>
      <p:font typeface="Montserrat Bold" panose="020B0604020202020204" charset="0"/>
      <p:regular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pen Sans Bold" panose="020B0806030504020204" charset="0"/>
      <p:regular r:id="rId22"/>
    </p:embeddedFont>
    <p:embeddedFont>
      <p:font typeface="Open Sans Italics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502E90-9399-4711-A6DB-233B778AF661}" v="1" dt="2025-12-08T15:08:00.7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19" y="6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2.png"/><Relationship Id="rId3" Type="http://schemas.openxmlformats.org/officeDocument/2006/relationships/image" Target="../media/image1.png"/><Relationship Id="rId21" Type="http://schemas.openxmlformats.org/officeDocument/2006/relationships/image" Target="../media/image134.svg"/><Relationship Id="rId7" Type="http://schemas.openxmlformats.org/officeDocument/2006/relationships/image" Target="../media/image50.png"/><Relationship Id="rId12" Type="http://schemas.openxmlformats.org/officeDocument/2006/relationships/image" Target="../media/image128.png"/><Relationship Id="rId17" Type="http://schemas.openxmlformats.org/officeDocument/2006/relationships/image" Target="../media/image13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1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127.png"/><Relationship Id="rId24" Type="http://schemas.openxmlformats.org/officeDocument/2006/relationships/image" Target="../media/image137.png"/><Relationship Id="rId5" Type="http://schemas.openxmlformats.org/officeDocument/2006/relationships/image" Target="../media/image123.png"/><Relationship Id="rId15" Type="http://schemas.openxmlformats.org/officeDocument/2006/relationships/image" Target="../media/image19.png"/><Relationship Id="rId23" Type="http://schemas.openxmlformats.org/officeDocument/2006/relationships/image" Target="../media/image136.png"/><Relationship Id="rId10" Type="http://schemas.openxmlformats.org/officeDocument/2006/relationships/image" Target="../media/image126.png"/><Relationship Id="rId19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81.png"/><Relationship Id="rId18" Type="http://schemas.openxmlformats.org/officeDocument/2006/relationships/image" Target="../media/image149.png"/><Relationship Id="rId26" Type="http://schemas.openxmlformats.org/officeDocument/2006/relationships/image" Target="../media/image157.png"/><Relationship Id="rId3" Type="http://schemas.openxmlformats.org/officeDocument/2006/relationships/image" Target="../media/image1.png"/><Relationship Id="rId21" Type="http://schemas.openxmlformats.org/officeDocument/2006/relationships/image" Target="../media/image152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78.png"/><Relationship Id="rId25" Type="http://schemas.openxmlformats.org/officeDocument/2006/relationships/image" Target="../media/image15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48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24" Type="http://schemas.openxmlformats.org/officeDocument/2006/relationships/image" Target="../media/image155.png"/><Relationship Id="rId5" Type="http://schemas.openxmlformats.org/officeDocument/2006/relationships/image" Target="../media/image138.png"/><Relationship Id="rId15" Type="http://schemas.openxmlformats.org/officeDocument/2006/relationships/image" Target="../media/image147.png"/><Relationship Id="rId23" Type="http://schemas.openxmlformats.org/officeDocument/2006/relationships/image" Target="../media/image154.png"/><Relationship Id="rId10" Type="http://schemas.openxmlformats.org/officeDocument/2006/relationships/image" Target="../media/image143.png"/><Relationship Id="rId19" Type="http://schemas.openxmlformats.org/officeDocument/2006/relationships/image" Target="../media/image150.png"/><Relationship Id="rId4" Type="http://schemas.openxmlformats.org/officeDocument/2006/relationships/image" Target="../media/image13.png"/><Relationship Id="rId9" Type="http://schemas.openxmlformats.org/officeDocument/2006/relationships/image" Target="../media/image142.png"/><Relationship Id="rId14" Type="http://schemas.openxmlformats.org/officeDocument/2006/relationships/image" Target="../media/image146.png"/><Relationship Id="rId22" Type="http://schemas.openxmlformats.org/officeDocument/2006/relationships/image" Target="../media/image153.png"/><Relationship Id="rId27" Type="http://schemas.openxmlformats.org/officeDocument/2006/relationships/image" Target="../media/image1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32.png"/><Relationship Id="rId5" Type="http://schemas.openxmlformats.org/officeDocument/2006/relationships/image" Target="../media/image159.png"/><Relationship Id="rId15" Type="http://schemas.openxmlformats.org/officeDocument/2006/relationships/image" Target="../media/image167.png"/><Relationship Id="rId10" Type="http://schemas.openxmlformats.org/officeDocument/2006/relationships/image" Target="../media/image163.png"/><Relationship Id="rId4" Type="http://schemas.openxmlformats.org/officeDocument/2006/relationships/image" Target="../media/image13.png"/><Relationship Id="rId9" Type="http://schemas.openxmlformats.org/officeDocument/2006/relationships/image" Target="../media/image61.png"/><Relationship Id="rId14" Type="http://schemas.openxmlformats.org/officeDocument/2006/relationships/image" Target="../media/image1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Relationship Id="rId14" Type="http://schemas.openxmlformats.org/officeDocument/2006/relationships/image" Target="../media/image3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42.png"/><Relationship Id="rId4" Type="http://schemas.openxmlformats.org/officeDocument/2006/relationships/image" Target="../media/image13.png"/><Relationship Id="rId9" Type="http://schemas.openxmlformats.org/officeDocument/2006/relationships/image" Target="../media/image41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png"/><Relationship Id="rId18" Type="http://schemas.openxmlformats.org/officeDocument/2006/relationships/image" Target="../media/image19.png"/><Relationship Id="rId26" Type="http://schemas.openxmlformats.org/officeDocument/2006/relationships/image" Target="../media/image68.png"/><Relationship Id="rId3" Type="http://schemas.openxmlformats.org/officeDocument/2006/relationships/image" Target="../media/image1.png"/><Relationship Id="rId21" Type="http://schemas.openxmlformats.org/officeDocument/2006/relationships/image" Target="../media/image63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7.png"/><Relationship Id="rId3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9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6.png"/><Relationship Id="rId32" Type="http://schemas.openxmlformats.org/officeDocument/2006/relationships/image" Target="../media/image3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10" Type="http://schemas.openxmlformats.org/officeDocument/2006/relationships/image" Target="../media/image53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13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8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10" Type="http://schemas.openxmlformats.org/officeDocument/2006/relationships/image" Target="../media/image79.png"/><Relationship Id="rId4" Type="http://schemas.openxmlformats.org/officeDocument/2006/relationships/image" Target="../media/image13.png"/><Relationship Id="rId9" Type="http://schemas.openxmlformats.org/officeDocument/2006/relationships/image" Target="../media/image78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13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7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13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3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" y="-9525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09588" y="4721654"/>
            <a:ext cx="16449675" cy="36718"/>
            <a:chOff x="0" y="0"/>
            <a:chExt cx="17068800" cy="38100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17068800" cy="38100"/>
            </a:xfrm>
            <a:custGeom>
              <a:avLst/>
              <a:gdLst/>
              <a:ahLst/>
              <a:cxnLst/>
              <a:rect l="l" t="t" r="r" b="b"/>
              <a:pathLst>
                <a:path w="17068800" h="38100">
                  <a:moveTo>
                    <a:pt x="0" y="0"/>
                  </a:moveTo>
                  <a:lnTo>
                    <a:pt x="17068800" y="0"/>
                  </a:lnTo>
                  <a:lnTo>
                    <a:pt x="170688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118678" y="1349953"/>
            <a:ext cx="12801600" cy="28575"/>
            <a:chOff x="0" y="0"/>
            <a:chExt cx="17068800" cy="381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17068800" cy="38100"/>
            </a:xfrm>
            <a:custGeom>
              <a:avLst/>
              <a:gdLst/>
              <a:ahLst/>
              <a:cxnLst/>
              <a:rect l="l" t="t" r="r" b="b"/>
              <a:pathLst>
                <a:path w="17068800" h="38100">
                  <a:moveTo>
                    <a:pt x="0" y="0"/>
                  </a:moveTo>
                  <a:lnTo>
                    <a:pt x="17068800" y="0"/>
                  </a:lnTo>
                  <a:lnTo>
                    <a:pt x="170688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857500" y="2143125"/>
            <a:ext cx="114300" cy="114300"/>
            <a:chOff x="0" y="0"/>
            <a:chExt cx="152400" cy="1524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4287500" y="2857500"/>
            <a:ext cx="114300" cy="114300"/>
            <a:chOff x="0" y="0"/>
            <a:chExt cx="152400" cy="1524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296956" y="8197649"/>
            <a:ext cx="114300" cy="114300"/>
            <a:chOff x="0" y="0"/>
            <a:chExt cx="152400" cy="152400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976452" y="6570879"/>
            <a:ext cx="5486400" cy="28575"/>
            <a:chOff x="0" y="0"/>
            <a:chExt cx="7315200" cy="3810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7315200" cy="38100"/>
            </a:xfrm>
            <a:custGeom>
              <a:avLst/>
              <a:gdLst/>
              <a:ahLst/>
              <a:cxnLst/>
              <a:rect l="l" t="t" r="r" b="b"/>
              <a:pathLst>
                <a:path w="7315200" h="38100">
                  <a:moveTo>
                    <a:pt x="0" y="0"/>
                  </a:moveTo>
                  <a:lnTo>
                    <a:pt x="7315200" y="0"/>
                  </a:lnTo>
                  <a:lnTo>
                    <a:pt x="73152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351051" y="6585167"/>
            <a:ext cx="5486400" cy="28575"/>
            <a:chOff x="0" y="0"/>
            <a:chExt cx="7315200" cy="3810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7315200" cy="38100"/>
            </a:xfrm>
            <a:custGeom>
              <a:avLst/>
              <a:gdLst/>
              <a:ahLst/>
              <a:cxnLst/>
              <a:rect l="l" t="t" r="r" b="b"/>
              <a:pathLst>
                <a:path w="7315200" h="38100">
                  <a:moveTo>
                    <a:pt x="0" y="0"/>
                  </a:moveTo>
                  <a:lnTo>
                    <a:pt x="7315200" y="0"/>
                  </a:lnTo>
                  <a:lnTo>
                    <a:pt x="73152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0" y="9772650"/>
            <a:ext cx="18288000" cy="514350"/>
            <a:chOff x="0" y="0"/>
            <a:chExt cx="24384000" cy="68580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24384000" cy="685800"/>
            </a:xfrm>
            <a:custGeom>
              <a:avLst/>
              <a:gdLst/>
              <a:ahLst/>
              <a:cxnLst/>
              <a:rect l="l" t="t" r="r" b="b"/>
              <a:pathLst>
                <a:path w="24384000" h="685800">
                  <a:moveTo>
                    <a:pt x="0" y="0"/>
                  </a:moveTo>
                  <a:lnTo>
                    <a:pt x="24384000" y="0"/>
                  </a:lnTo>
                  <a:lnTo>
                    <a:pt x="243840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342900" y="9915525"/>
            <a:ext cx="200025" cy="228600"/>
            <a:chOff x="0" y="0"/>
            <a:chExt cx="266700" cy="30480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266700" cy="304800"/>
            </a:xfrm>
            <a:custGeom>
              <a:avLst/>
              <a:gdLst/>
              <a:ahLst/>
              <a:cxnLst/>
              <a:rect l="l" t="t" r="r" b="b"/>
              <a:pathLst>
                <a:path w="266700" h="304800">
                  <a:moveTo>
                    <a:pt x="0" y="0"/>
                  </a:moveTo>
                  <a:lnTo>
                    <a:pt x="266700" y="0"/>
                  </a:lnTo>
                  <a:lnTo>
                    <a:pt x="2667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7922419" y="9915525"/>
            <a:ext cx="228600" cy="228600"/>
            <a:chOff x="0" y="0"/>
            <a:chExt cx="304800" cy="304800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5844838" y="9915525"/>
            <a:ext cx="228600" cy="228600"/>
            <a:chOff x="0" y="0"/>
            <a:chExt cx="304800" cy="304800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sp>
        <p:nvSpPr>
          <p:cNvPr id="26" name="Freeform 26"/>
          <p:cNvSpPr/>
          <p:nvPr/>
        </p:nvSpPr>
        <p:spPr>
          <a:xfrm>
            <a:off x="4260419" y="1540453"/>
            <a:ext cx="1716518" cy="1716518"/>
          </a:xfrm>
          <a:custGeom>
            <a:avLst/>
            <a:gdLst/>
            <a:ahLst/>
            <a:cxnLst/>
            <a:rect l="l" t="t" r="r" b="b"/>
            <a:pathLst>
              <a:path w="1716518" h="1716518">
                <a:moveTo>
                  <a:pt x="0" y="0"/>
                </a:moveTo>
                <a:lnTo>
                  <a:pt x="1716519" y="0"/>
                </a:lnTo>
                <a:lnTo>
                  <a:pt x="1716519" y="1716518"/>
                </a:lnTo>
                <a:lnTo>
                  <a:pt x="0" y="17165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7184" t="-27184" r="-578543" b="-20030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510477" y="4972685"/>
            <a:ext cx="3267045" cy="3224964"/>
          </a:xfrm>
          <a:custGeom>
            <a:avLst/>
            <a:gdLst/>
            <a:ahLst/>
            <a:cxnLst/>
            <a:rect l="l" t="t" r="r" b="b"/>
            <a:pathLst>
              <a:path w="3267045" h="3224964">
                <a:moveTo>
                  <a:pt x="0" y="0"/>
                </a:moveTo>
                <a:lnTo>
                  <a:pt x="3267045" y="0"/>
                </a:lnTo>
                <a:lnTo>
                  <a:pt x="3267045" y="3224964"/>
                </a:lnTo>
                <a:lnTo>
                  <a:pt x="0" y="322496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84194" y="3874135"/>
            <a:ext cx="18138662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 spc="-1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AI-</a:t>
            </a:r>
            <a:r>
              <a:rPr lang="en-US" sz="5000" b="1" spc="-100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BasedCyber</a:t>
            </a:r>
            <a:r>
              <a:rPr lang="en-US" sz="5000" b="1" spc="-1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Security Threats Prediction Platform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17570" y="8362950"/>
            <a:ext cx="1145286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800" i="1" dirty="0">
                <a:solidFill>
                  <a:schemeClr val="bg1"/>
                </a:solidFill>
              </a:rPr>
              <a:t>Real-time, Immersive, &amp; Command-Driven Threat Monitoring</a:t>
            </a:r>
            <a:endParaRPr lang="en-US" sz="2400" i="1" dirty="0">
              <a:solidFill>
                <a:schemeClr val="bg1"/>
              </a:solidFill>
              <a:latin typeface="Open Sans Italics"/>
              <a:ea typeface="Open Sans Italics"/>
              <a:cs typeface="Open Sans Italics"/>
              <a:sym typeface="Open Sans Italic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57225" y="9848850"/>
            <a:ext cx="216027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22C55E"/>
                </a:solidFill>
                <a:latin typeface="Open Sans"/>
                <a:ea typeface="Open Sans"/>
                <a:cs typeface="Open Sans"/>
                <a:sym typeface="Open Sans"/>
              </a:rPr>
              <a:t>Secure Connection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265319" y="9848850"/>
            <a:ext cx="253746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"/>
                <a:ea typeface="Open Sans"/>
                <a:cs typeface="Open Sans"/>
                <a:sym typeface="Open Sans"/>
              </a:rPr>
              <a:t>AI-Powered Protection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187738" y="9848850"/>
            <a:ext cx="2108835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A855F7"/>
                </a:solidFill>
                <a:latin typeface="Open Sans"/>
                <a:ea typeface="Open Sans"/>
                <a:cs typeface="Open Sans"/>
                <a:sym typeface="Open Sans"/>
              </a:rPr>
              <a:t>Real-time Analysis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148714" y="2000250"/>
            <a:ext cx="7071174" cy="93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 b="1" spc="-139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CyberShield AI</a:t>
            </a:r>
          </a:p>
        </p:txBody>
      </p: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1241584" y="9401175"/>
            <a:ext cx="16584930" cy="37020"/>
            <a:chOff x="0" y="0"/>
            <a:chExt cx="17068800" cy="38100"/>
          </a:xfrm>
        </p:grpSpPr>
        <p:sp>
          <p:nvSpPr>
            <p:cNvPr id="36" name="Freeform 36" descr="preencoded.png"/>
            <p:cNvSpPr/>
            <p:nvPr/>
          </p:nvSpPr>
          <p:spPr>
            <a:xfrm>
              <a:off x="0" y="0"/>
              <a:ext cx="17068800" cy="38100"/>
            </a:xfrm>
            <a:custGeom>
              <a:avLst/>
              <a:gdLst/>
              <a:ahLst/>
              <a:cxnLst/>
              <a:rect l="l" t="t" r="r" b="b"/>
              <a:pathLst>
                <a:path w="17068800" h="38100">
                  <a:moveTo>
                    <a:pt x="0" y="0"/>
                  </a:moveTo>
                  <a:lnTo>
                    <a:pt x="17068800" y="0"/>
                  </a:lnTo>
                  <a:lnTo>
                    <a:pt x="170688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16073438" y="8083349"/>
            <a:ext cx="114300" cy="114300"/>
            <a:chOff x="0" y="0"/>
            <a:chExt cx="152400" cy="152400"/>
          </a:xfrm>
        </p:grpSpPr>
        <p:sp>
          <p:nvSpPr>
            <p:cNvPr id="38" name="Freeform 38" descr="preencoded.png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5004378" y="5600700"/>
            <a:ext cx="114300" cy="114300"/>
            <a:chOff x="0" y="0"/>
            <a:chExt cx="152400" cy="152400"/>
          </a:xfrm>
        </p:grpSpPr>
        <p:sp>
          <p:nvSpPr>
            <p:cNvPr id="40" name="Freeform 40" descr="preencoded.png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18288000" cy="971550"/>
            <a:chOff x="0" y="0"/>
            <a:chExt cx="24384000" cy="1295400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24384000" cy="1295400"/>
            </a:xfrm>
            <a:custGeom>
              <a:avLst/>
              <a:gdLst/>
              <a:ahLst/>
              <a:cxnLst/>
              <a:rect l="l" t="t" r="r" b="b"/>
              <a:pathLst>
                <a:path w="24384000" h="1295400">
                  <a:moveTo>
                    <a:pt x="0" y="0"/>
                  </a:moveTo>
                  <a:lnTo>
                    <a:pt x="24384000" y="0"/>
                  </a:lnTo>
                  <a:lnTo>
                    <a:pt x="24384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35" b="-735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71500" y="1885950"/>
            <a:ext cx="5486400" cy="6172200"/>
            <a:chOff x="0" y="0"/>
            <a:chExt cx="7315200" cy="82296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7315200" cy="8229600"/>
            </a:xfrm>
            <a:custGeom>
              <a:avLst/>
              <a:gdLst/>
              <a:ahLst/>
              <a:cxnLst/>
              <a:rect l="l" t="t" r="r" b="b"/>
              <a:pathLst>
                <a:path w="7315200" h="8229600">
                  <a:moveTo>
                    <a:pt x="0" y="0"/>
                  </a:moveTo>
                  <a:lnTo>
                    <a:pt x="7315200" y="0"/>
                  </a:lnTo>
                  <a:lnTo>
                    <a:pt x="7315200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31" b="-23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57250" y="2171700"/>
            <a:ext cx="685800" cy="800100"/>
            <a:chOff x="0" y="0"/>
            <a:chExt cx="914400" cy="10668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" cy="1066800"/>
            </a:xfrm>
            <a:custGeom>
              <a:avLst/>
              <a:gdLst/>
              <a:ahLst/>
              <a:cxnLst/>
              <a:rect l="l" t="t" r="r" b="b"/>
              <a:pathLst>
                <a:path w="914400" h="10668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28700" y="2343150"/>
            <a:ext cx="342900" cy="457200"/>
            <a:chOff x="0" y="0"/>
            <a:chExt cx="457200" cy="6096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28700" y="3886200"/>
            <a:ext cx="257175" cy="228600"/>
            <a:chOff x="0" y="0"/>
            <a:chExt cx="342900" cy="30480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342900" cy="304800"/>
            </a:xfrm>
            <a:custGeom>
              <a:avLst/>
              <a:gdLst/>
              <a:ahLst/>
              <a:cxnLst/>
              <a:rect l="l" t="t" r="r" b="b"/>
              <a:pathLst>
                <a:path w="342900" h="304800">
                  <a:moveTo>
                    <a:pt x="0" y="0"/>
                  </a:moveTo>
                  <a:lnTo>
                    <a:pt x="342900" y="0"/>
                  </a:lnTo>
                  <a:lnTo>
                    <a:pt x="3429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57250" y="5429250"/>
            <a:ext cx="200025" cy="200025"/>
            <a:chOff x="0" y="0"/>
            <a:chExt cx="266700" cy="26670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57250" y="5772150"/>
            <a:ext cx="200025" cy="200025"/>
            <a:chOff x="0" y="0"/>
            <a:chExt cx="266700" cy="26670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6400800" y="1885950"/>
            <a:ext cx="5486400" cy="6172200"/>
            <a:chOff x="0" y="0"/>
            <a:chExt cx="7315200" cy="822960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7315200" cy="8229600"/>
            </a:xfrm>
            <a:custGeom>
              <a:avLst/>
              <a:gdLst/>
              <a:ahLst/>
              <a:cxnLst/>
              <a:rect l="l" t="t" r="r" b="b"/>
              <a:pathLst>
                <a:path w="7315200" h="8229600">
                  <a:moveTo>
                    <a:pt x="0" y="0"/>
                  </a:moveTo>
                  <a:lnTo>
                    <a:pt x="7315200" y="0"/>
                  </a:lnTo>
                  <a:lnTo>
                    <a:pt x="7315200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31" b="-231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6686550" y="3886200"/>
            <a:ext cx="4914900" cy="3086100"/>
            <a:chOff x="0" y="0"/>
            <a:chExt cx="6553200" cy="4114800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6553200" cy="4114800"/>
            </a:xfrm>
            <a:custGeom>
              <a:avLst/>
              <a:gdLst/>
              <a:ahLst/>
              <a:cxnLst/>
              <a:rect l="l" t="t" r="r" b="b"/>
              <a:pathLst>
                <a:path w="6553200" h="4114800">
                  <a:moveTo>
                    <a:pt x="0" y="0"/>
                  </a:moveTo>
                  <a:lnTo>
                    <a:pt x="6553200" y="0"/>
                  </a:lnTo>
                  <a:lnTo>
                    <a:pt x="6553200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62" b="-462"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6815138" y="4057650"/>
            <a:ext cx="214312" cy="285750"/>
            <a:chOff x="0" y="0"/>
            <a:chExt cx="228600" cy="304800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228600" cy="30480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0" y="0"/>
                  </a:moveTo>
                  <a:lnTo>
                    <a:pt x="228600" y="0"/>
                  </a:lnTo>
                  <a:lnTo>
                    <a:pt x="2286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6858000" y="4972050"/>
            <a:ext cx="4572000" cy="1714500"/>
            <a:chOff x="0" y="0"/>
            <a:chExt cx="6096000" cy="2286000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6096000" cy="2286000"/>
            </a:xfrm>
            <a:custGeom>
              <a:avLst/>
              <a:gdLst/>
              <a:ahLst/>
              <a:cxnLst/>
              <a:rect l="l" t="t" r="r" b="b"/>
              <a:pathLst>
                <a:path w="6096000" h="2286000">
                  <a:moveTo>
                    <a:pt x="0" y="0"/>
                  </a:moveTo>
                  <a:lnTo>
                    <a:pt x="6096000" y="0"/>
                  </a:lnTo>
                  <a:lnTo>
                    <a:pt x="609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9429750" y="6115050"/>
            <a:ext cx="85725" cy="85725"/>
            <a:chOff x="0" y="0"/>
            <a:chExt cx="114300" cy="114300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114300" y="0"/>
                  </a:lnTo>
                  <a:lnTo>
                    <a:pt x="114300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1144250" y="5829300"/>
            <a:ext cx="85725" cy="85725"/>
            <a:chOff x="0" y="0"/>
            <a:chExt cx="114300" cy="114300"/>
          </a:xfrm>
        </p:grpSpPr>
        <p:sp>
          <p:nvSpPr>
            <p:cNvPr id="33" name="Freeform 33" descr="preencoded.png"/>
            <p:cNvSpPr/>
            <p:nvPr/>
          </p:nvSpPr>
          <p:spPr>
            <a:xfrm>
              <a:off x="0" y="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114300" y="0"/>
                  </a:lnTo>
                  <a:lnTo>
                    <a:pt x="114300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6686550" y="7200900"/>
            <a:ext cx="200025" cy="200025"/>
            <a:chOff x="0" y="0"/>
            <a:chExt cx="266700" cy="266700"/>
          </a:xfrm>
        </p:grpSpPr>
        <p:sp>
          <p:nvSpPr>
            <p:cNvPr id="39" name="Freeform 39" descr="preencoded.png"/>
            <p:cNvSpPr/>
            <p:nvPr/>
          </p:nvSpPr>
          <p:spPr>
            <a:xfrm>
              <a:off x="0" y="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6686550" y="7543800"/>
            <a:ext cx="200025" cy="200025"/>
            <a:chOff x="0" y="0"/>
            <a:chExt cx="266700" cy="266700"/>
          </a:xfrm>
        </p:grpSpPr>
        <p:sp>
          <p:nvSpPr>
            <p:cNvPr id="41" name="Freeform 41" descr="preencoded.png"/>
            <p:cNvSpPr/>
            <p:nvPr/>
          </p:nvSpPr>
          <p:spPr>
            <a:xfrm>
              <a:off x="0" y="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12230100" y="1885950"/>
            <a:ext cx="5486400" cy="6172200"/>
            <a:chOff x="0" y="0"/>
            <a:chExt cx="7315200" cy="8229600"/>
          </a:xfrm>
        </p:grpSpPr>
        <p:sp>
          <p:nvSpPr>
            <p:cNvPr id="43" name="Freeform 43" descr="preencoded.png"/>
            <p:cNvSpPr/>
            <p:nvPr/>
          </p:nvSpPr>
          <p:spPr>
            <a:xfrm>
              <a:off x="0" y="0"/>
              <a:ext cx="7315200" cy="8229600"/>
            </a:xfrm>
            <a:custGeom>
              <a:avLst/>
              <a:gdLst/>
              <a:ahLst/>
              <a:cxnLst/>
              <a:rect l="l" t="t" r="r" b="b"/>
              <a:pathLst>
                <a:path w="7315200" h="8229600">
                  <a:moveTo>
                    <a:pt x="0" y="0"/>
                  </a:moveTo>
                  <a:lnTo>
                    <a:pt x="7315200" y="0"/>
                  </a:lnTo>
                  <a:lnTo>
                    <a:pt x="7315200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12515850" y="2171700"/>
            <a:ext cx="685800" cy="800100"/>
            <a:chOff x="0" y="0"/>
            <a:chExt cx="914400" cy="1066800"/>
          </a:xfrm>
        </p:grpSpPr>
        <p:sp>
          <p:nvSpPr>
            <p:cNvPr id="45" name="Freeform 45" descr="preencoded.png"/>
            <p:cNvSpPr/>
            <p:nvPr/>
          </p:nvSpPr>
          <p:spPr>
            <a:xfrm>
              <a:off x="0" y="0"/>
              <a:ext cx="914400" cy="1066800"/>
            </a:xfrm>
            <a:custGeom>
              <a:avLst/>
              <a:gdLst/>
              <a:ahLst/>
              <a:cxnLst/>
              <a:rect l="l" t="t" r="r" b="b"/>
              <a:pathLst>
                <a:path w="914400" h="10668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</p:grpSp>
      <p:grpSp>
        <p:nvGrpSpPr>
          <p:cNvPr id="46" name="Group 46"/>
          <p:cNvGrpSpPr>
            <a:grpSpLocks noChangeAspect="1"/>
          </p:cNvGrpSpPr>
          <p:nvPr/>
        </p:nvGrpSpPr>
        <p:grpSpPr>
          <a:xfrm>
            <a:off x="12687300" y="2343150"/>
            <a:ext cx="342900" cy="457200"/>
            <a:chOff x="0" y="0"/>
            <a:chExt cx="457200" cy="609600"/>
          </a:xfrm>
        </p:grpSpPr>
        <p:sp>
          <p:nvSpPr>
            <p:cNvPr id="47" name="Freeform 47" descr="preencoded.png"/>
            <p:cNvSpPr/>
            <p:nvPr/>
          </p:nvSpPr>
          <p:spPr>
            <a:xfrm>
              <a:off x="0" y="0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12515850" y="4000500"/>
            <a:ext cx="4914900" cy="1828800"/>
            <a:chOff x="0" y="0"/>
            <a:chExt cx="6553200" cy="2438400"/>
          </a:xfrm>
        </p:grpSpPr>
        <p:sp>
          <p:nvSpPr>
            <p:cNvPr id="49" name="Freeform 49" descr="preencoded.png"/>
            <p:cNvSpPr/>
            <p:nvPr/>
          </p:nvSpPr>
          <p:spPr>
            <a:xfrm>
              <a:off x="0" y="0"/>
              <a:ext cx="6553200" cy="2438400"/>
            </a:xfrm>
            <a:custGeom>
              <a:avLst/>
              <a:gdLst/>
              <a:ahLst/>
              <a:cxnLst/>
              <a:rect l="l" t="t" r="r" b="b"/>
              <a:pathLst>
                <a:path w="6553200" h="2438400">
                  <a:moveTo>
                    <a:pt x="0" y="0"/>
                  </a:moveTo>
                  <a:lnTo>
                    <a:pt x="6553200" y="0"/>
                  </a:lnTo>
                  <a:lnTo>
                    <a:pt x="6553200" y="2438400"/>
                  </a:lnTo>
                  <a:lnTo>
                    <a:pt x="0" y="243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t="-781" b="-781"/>
              </a:stretch>
            </a:blipFill>
          </p:spPr>
        </p:sp>
      </p:grpSp>
      <p:grpSp>
        <p:nvGrpSpPr>
          <p:cNvPr id="56" name="Group 56"/>
          <p:cNvGrpSpPr>
            <a:grpSpLocks noChangeAspect="1"/>
          </p:cNvGrpSpPr>
          <p:nvPr/>
        </p:nvGrpSpPr>
        <p:grpSpPr>
          <a:xfrm>
            <a:off x="12515850" y="6057900"/>
            <a:ext cx="200025" cy="200025"/>
            <a:chOff x="0" y="0"/>
            <a:chExt cx="266700" cy="266700"/>
          </a:xfrm>
        </p:grpSpPr>
        <p:sp>
          <p:nvSpPr>
            <p:cNvPr id="57" name="Freeform 57" descr="preencoded.png"/>
            <p:cNvSpPr/>
            <p:nvPr/>
          </p:nvSpPr>
          <p:spPr>
            <a:xfrm>
              <a:off x="0" y="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58" name="Group 58"/>
          <p:cNvGrpSpPr>
            <a:grpSpLocks noChangeAspect="1"/>
          </p:cNvGrpSpPr>
          <p:nvPr/>
        </p:nvGrpSpPr>
        <p:grpSpPr>
          <a:xfrm>
            <a:off x="12515850" y="6400800"/>
            <a:ext cx="200025" cy="200025"/>
            <a:chOff x="0" y="0"/>
            <a:chExt cx="266700" cy="266700"/>
          </a:xfrm>
        </p:grpSpPr>
        <p:sp>
          <p:nvSpPr>
            <p:cNvPr id="59" name="Freeform 59" descr="preencoded.png"/>
            <p:cNvSpPr/>
            <p:nvPr/>
          </p:nvSpPr>
          <p:spPr>
            <a:xfrm>
              <a:off x="0" y="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60" name="Group 60"/>
          <p:cNvGrpSpPr>
            <a:grpSpLocks noChangeAspect="1"/>
          </p:cNvGrpSpPr>
          <p:nvPr/>
        </p:nvGrpSpPr>
        <p:grpSpPr>
          <a:xfrm>
            <a:off x="2286000" y="8401050"/>
            <a:ext cx="13716000" cy="857250"/>
            <a:chOff x="0" y="0"/>
            <a:chExt cx="18288000" cy="1143000"/>
          </a:xfrm>
        </p:grpSpPr>
        <p:sp>
          <p:nvSpPr>
            <p:cNvPr id="61" name="Freeform 61" descr="preencoded.png"/>
            <p:cNvSpPr/>
            <p:nvPr/>
          </p:nvSpPr>
          <p:spPr>
            <a:xfrm>
              <a:off x="0" y="0"/>
              <a:ext cx="18288000" cy="1143000"/>
            </a:xfrm>
            <a:custGeom>
              <a:avLst/>
              <a:gdLst/>
              <a:ahLst/>
              <a:cxnLst/>
              <a:rect l="l" t="t" r="r" b="b"/>
              <a:pathLst>
                <a:path w="18288000" h="1143000">
                  <a:moveTo>
                    <a:pt x="0" y="0"/>
                  </a:moveTo>
                  <a:lnTo>
                    <a:pt x="18288000" y="0"/>
                  </a:lnTo>
                  <a:lnTo>
                    <a:pt x="18288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</p:sp>
      </p:grpSp>
      <p:grpSp>
        <p:nvGrpSpPr>
          <p:cNvPr id="62" name="Group 62"/>
          <p:cNvGrpSpPr>
            <a:grpSpLocks noChangeAspect="1"/>
          </p:cNvGrpSpPr>
          <p:nvPr/>
        </p:nvGrpSpPr>
        <p:grpSpPr>
          <a:xfrm>
            <a:off x="2595562" y="8629650"/>
            <a:ext cx="257175" cy="342900"/>
            <a:chOff x="0" y="0"/>
            <a:chExt cx="285750" cy="381000"/>
          </a:xfrm>
        </p:grpSpPr>
        <p:sp>
          <p:nvSpPr>
            <p:cNvPr id="63" name="Freeform 63" descr="preencoded.png"/>
            <p:cNvSpPr/>
            <p:nvPr/>
          </p:nvSpPr>
          <p:spPr>
            <a:xfrm>
              <a:off x="0" y="0"/>
              <a:ext cx="285750" cy="381000"/>
            </a:xfrm>
            <a:custGeom>
              <a:avLst/>
              <a:gdLst/>
              <a:ahLst/>
              <a:cxnLst/>
              <a:rect l="l" t="t" r="r" b="b"/>
              <a:pathLst>
                <a:path w="285750" h="381000">
                  <a:moveTo>
                    <a:pt x="0" y="0"/>
                  </a:moveTo>
                  <a:lnTo>
                    <a:pt x="285750" y="0"/>
                  </a:lnTo>
                  <a:lnTo>
                    <a:pt x="2857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</p:sp>
      </p:grpSp>
      <p:sp>
        <p:nvSpPr>
          <p:cNvPr id="64" name="TextBox 64"/>
          <p:cNvSpPr txBox="1"/>
          <p:nvPr/>
        </p:nvSpPr>
        <p:spPr>
          <a:xfrm>
            <a:off x="571500" y="214312"/>
            <a:ext cx="392049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Project in Action: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4686300" y="214312"/>
            <a:ext cx="7663815" cy="528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 &amp; Training Features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800100" y="1104900"/>
            <a:ext cx="2002536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Experience the platform's practical capabilities for threat analysis and model adaptation.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714500" y="2324100"/>
            <a:ext cx="3811905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API &amp; Website Scanning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857250" y="3095625"/>
            <a:ext cx="589788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Real-time threat intelligence for IP addresses.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400175" y="3781425"/>
            <a:ext cx="1388745" cy="31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endParaRPr lang="en-US" sz="18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1028700" y="4238625"/>
            <a:ext cx="1714500" cy="31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endParaRPr lang="en-US" sz="1800" dirty="0">
              <a:solidFill>
                <a:srgbClr val="9CA3A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TextBox 71"/>
          <p:cNvSpPr txBox="1"/>
          <p:nvPr/>
        </p:nvSpPr>
        <p:spPr>
          <a:xfrm>
            <a:off x="2571750" y="4210050"/>
            <a:ext cx="2304663" cy="31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endParaRPr lang="en-US" sz="1800" dirty="0">
              <a:solidFill>
                <a:srgbClr val="93C5F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2" name="TextBox 72"/>
          <p:cNvSpPr txBox="1"/>
          <p:nvPr/>
        </p:nvSpPr>
        <p:spPr>
          <a:xfrm>
            <a:off x="1028700" y="4638675"/>
            <a:ext cx="130302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Risk Level: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2228850" y="4638675"/>
            <a:ext cx="150876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EAB30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MODERATE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171575" y="5334000"/>
            <a:ext cx="435483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Scans against VirusTotal &amp; AbuseIPDB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171575" y="5676900"/>
            <a:ext cx="270891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Instant risk assessment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7400925" y="2295525"/>
            <a:ext cx="27432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Offline Analysis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6774180" y="3088005"/>
            <a:ext cx="4914900" cy="66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Upload historical data for comprehensive analysis.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7143750" y="4010025"/>
            <a:ext cx="2005965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threat_data.csv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7000875" y="7105650"/>
            <a:ext cx="3240405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Upload .csv files for analysis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7000875" y="7448550"/>
            <a:ext cx="3068955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Interactive geo-threat map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3373100" y="2324100"/>
            <a:ext cx="3751849" cy="76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Advanced Filtering &amp; Trends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2515850" y="3095625"/>
            <a:ext cx="49149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Retrain models with new data to improve detection.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2830175" y="5962650"/>
            <a:ext cx="387477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 dirty="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Admin panel for model retraining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2830175" y="6305550"/>
            <a:ext cx="346329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Adapts to new threat patterns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2743200" y="8591550"/>
            <a:ext cx="13197273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5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Benefit:</a:t>
            </a:r>
            <a:r>
              <a:rPr lang="en-US" sz="22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System adaptability through continuous learning and human-in-the-loop validation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7345025" y="9796463"/>
            <a:ext cx="857250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10 / 12</a:t>
            </a:r>
          </a:p>
        </p:txBody>
      </p:sp>
      <p:grpSp>
        <p:nvGrpSpPr>
          <p:cNvPr id="94" name="Group 94"/>
          <p:cNvGrpSpPr>
            <a:grpSpLocks noChangeAspect="1"/>
          </p:cNvGrpSpPr>
          <p:nvPr/>
        </p:nvGrpSpPr>
        <p:grpSpPr>
          <a:xfrm>
            <a:off x="6534150" y="2171700"/>
            <a:ext cx="685800" cy="800100"/>
            <a:chOff x="0" y="0"/>
            <a:chExt cx="914400" cy="1066800"/>
          </a:xfrm>
        </p:grpSpPr>
        <p:sp>
          <p:nvSpPr>
            <p:cNvPr id="95" name="Freeform 95" descr="preencoded.png"/>
            <p:cNvSpPr/>
            <p:nvPr/>
          </p:nvSpPr>
          <p:spPr>
            <a:xfrm>
              <a:off x="0" y="0"/>
              <a:ext cx="914400" cy="1066800"/>
            </a:xfrm>
            <a:custGeom>
              <a:avLst/>
              <a:gdLst/>
              <a:ahLst/>
              <a:cxnLst/>
              <a:rect l="l" t="t" r="r" b="b"/>
              <a:pathLst>
                <a:path w="914400" h="10668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96" name="Freeform 96"/>
          <p:cNvSpPr/>
          <p:nvPr/>
        </p:nvSpPr>
        <p:spPr>
          <a:xfrm>
            <a:off x="6700256" y="2381250"/>
            <a:ext cx="372639" cy="400050"/>
          </a:xfrm>
          <a:custGeom>
            <a:avLst/>
            <a:gdLst/>
            <a:ahLst/>
            <a:cxnLst/>
            <a:rect l="l" t="t" r="r" b="b"/>
            <a:pathLst>
              <a:path w="372639" h="400050">
                <a:moveTo>
                  <a:pt x="0" y="0"/>
                </a:moveTo>
                <a:lnTo>
                  <a:pt x="372638" y="0"/>
                </a:lnTo>
                <a:lnTo>
                  <a:pt x="372638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51D1EAA4-BB1F-1042-279B-2AA75AB8E57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82" y="3990762"/>
            <a:ext cx="5105576" cy="32101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85E20B-187E-E9BA-A883-C93A21F22CE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862" y="4920844"/>
            <a:ext cx="4464248" cy="18000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BC93C217-928D-9FE8-AE8C-E3C2481E3D1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850" y="4038599"/>
            <a:ext cx="5050062" cy="18288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18288000" cy="971550"/>
            <a:chOff x="0" y="0"/>
            <a:chExt cx="24384000" cy="1295400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24384000" cy="1295400"/>
            </a:xfrm>
            <a:custGeom>
              <a:avLst/>
              <a:gdLst/>
              <a:ahLst/>
              <a:cxnLst/>
              <a:rect l="l" t="t" r="r" b="b"/>
              <a:pathLst>
                <a:path w="24384000" h="1295400">
                  <a:moveTo>
                    <a:pt x="0" y="0"/>
                  </a:moveTo>
                  <a:lnTo>
                    <a:pt x="24384000" y="0"/>
                  </a:lnTo>
                  <a:lnTo>
                    <a:pt x="24384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35" b="-735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71500" y="1143000"/>
            <a:ext cx="8401050" cy="1085850"/>
            <a:chOff x="0" y="0"/>
            <a:chExt cx="11201400" cy="14478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11201400" cy="1447800"/>
            </a:xfrm>
            <a:custGeom>
              <a:avLst/>
              <a:gdLst/>
              <a:ahLst/>
              <a:cxnLst/>
              <a:rect l="l" t="t" r="r" b="b"/>
              <a:pathLst>
                <a:path w="11201400" h="1447800">
                  <a:moveTo>
                    <a:pt x="0" y="0"/>
                  </a:moveTo>
                  <a:lnTo>
                    <a:pt x="11201400" y="0"/>
                  </a:lnTo>
                  <a:lnTo>
                    <a:pt x="112014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00100" y="1428750"/>
            <a:ext cx="342900" cy="342900"/>
            <a:chOff x="0" y="0"/>
            <a:chExt cx="457200" cy="4572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0"/>
                  </a:moveTo>
                  <a:lnTo>
                    <a:pt x="457200" y="0"/>
                  </a:lnTo>
                  <a:lnTo>
                    <a:pt x="457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71500" y="2457450"/>
            <a:ext cx="8401050" cy="1657350"/>
            <a:chOff x="0" y="0"/>
            <a:chExt cx="11201400" cy="22098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1201400" cy="2209800"/>
            </a:xfrm>
            <a:custGeom>
              <a:avLst/>
              <a:gdLst/>
              <a:ahLst/>
              <a:cxnLst/>
              <a:rect l="l" t="t" r="r" b="b"/>
              <a:pathLst>
                <a:path w="11201400" h="2209800">
                  <a:moveTo>
                    <a:pt x="0" y="0"/>
                  </a:moveTo>
                  <a:lnTo>
                    <a:pt x="11201400" y="0"/>
                  </a:lnTo>
                  <a:lnTo>
                    <a:pt x="11201400" y="2209800"/>
                  </a:lnTo>
                  <a:lnTo>
                    <a:pt x="0" y="2209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800100" y="2686050"/>
            <a:ext cx="557212" cy="742950"/>
            <a:chOff x="0" y="0"/>
            <a:chExt cx="742950" cy="990600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742950" cy="990600"/>
            </a:xfrm>
            <a:custGeom>
              <a:avLst/>
              <a:gdLst/>
              <a:ahLst/>
              <a:cxnLst/>
              <a:rect l="l" t="t" r="r" b="b"/>
              <a:pathLst>
                <a:path w="742950" h="990600">
                  <a:moveTo>
                    <a:pt x="0" y="0"/>
                  </a:moveTo>
                  <a:lnTo>
                    <a:pt x="742950" y="0"/>
                  </a:lnTo>
                  <a:lnTo>
                    <a:pt x="74295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71550" y="2857500"/>
            <a:ext cx="214312" cy="400050"/>
            <a:chOff x="0" y="0"/>
            <a:chExt cx="285750" cy="53340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285750" cy="533400"/>
            </a:xfrm>
            <a:custGeom>
              <a:avLst/>
              <a:gdLst/>
              <a:ahLst/>
              <a:cxnLst/>
              <a:rect l="l" t="t" r="r" b="b"/>
              <a:pathLst>
                <a:path w="285750" h="533400">
                  <a:moveTo>
                    <a:pt x="0" y="0"/>
                  </a:moveTo>
                  <a:lnTo>
                    <a:pt x="285750" y="0"/>
                  </a:lnTo>
                  <a:lnTo>
                    <a:pt x="28575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71500" y="4343400"/>
            <a:ext cx="8401050" cy="1657350"/>
            <a:chOff x="0" y="0"/>
            <a:chExt cx="11201400" cy="220980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11201400" cy="2209800"/>
            </a:xfrm>
            <a:custGeom>
              <a:avLst/>
              <a:gdLst/>
              <a:ahLst/>
              <a:cxnLst/>
              <a:rect l="l" t="t" r="r" b="b"/>
              <a:pathLst>
                <a:path w="11201400" h="2209800">
                  <a:moveTo>
                    <a:pt x="0" y="0"/>
                  </a:moveTo>
                  <a:lnTo>
                    <a:pt x="11201400" y="0"/>
                  </a:lnTo>
                  <a:lnTo>
                    <a:pt x="11201400" y="2209800"/>
                  </a:lnTo>
                  <a:lnTo>
                    <a:pt x="0" y="2209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00100" y="4572000"/>
            <a:ext cx="628650" cy="742950"/>
            <a:chOff x="0" y="0"/>
            <a:chExt cx="838200" cy="99060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838200" cy="990600"/>
            </a:xfrm>
            <a:custGeom>
              <a:avLst/>
              <a:gdLst/>
              <a:ahLst/>
              <a:cxnLst/>
              <a:rect l="l" t="t" r="r" b="b"/>
              <a:pathLst>
                <a:path w="838200" h="990600">
                  <a:moveTo>
                    <a:pt x="0" y="0"/>
                  </a:moveTo>
                  <a:lnTo>
                    <a:pt x="838200" y="0"/>
                  </a:lnTo>
                  <a:lnTo>
                    <a:pt x="8382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71550" y="4743450"/>
            <a:ext cx="285750" cy="400050"/>
            <a:chOff x="0" y="0"/>
            <a:chExt cx="381000" cy="53340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381000" cy="533400"/>
            </a:xfrm>
            <a:custGeom>
              <a:avLst/>
              <a:gdLst/>
              <a:ahLst/>
              <a:cxnLst/>
              <a:rect l="l" t="t" r="r" b="b"/>
              <a:pathLst>
                <a:path w="381000" h="5334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571500" y="6229350"/>
            <a:ext cx="8401050" cy="1657350"/>
            <a:chOff x="0" y="0"/>
            <a:chExt cx="11201400" cy="2209800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11201400" cy="2209800"/>
            </a:xfrm>
            <a:custGeom>
              <a:avLst/>
              <a:gdLst/>
              <a:ahLst/>
              <a:cxnLst/>
              <a:rect l="l" t="t" r="r" b="b"/>
              <a:pathLst>
                <a:path w="11201400" h="2209800">
                  <a:moveTo>
                    <a:pt x="0" y="0"/>
                  </a:moveTo>
                  <a:lnTo>
                    <a:pt x="11201400" y="0"/>
                  </a:lnTo>
                  <a:lnTo>
                    <a:pt x="11201400" y="2209800"/>
                  </a:lnTo>
                  <a:lnTo>
                    <a:pt x="0" y="2209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800100" y="6457950"/>
            <a:ext cx="600075" cy="742950"/>
            <a:chOff x="0" y="0"/>
            <a:chExt cx="800100" cy="990600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800100" cy="990600"/>
            </a:xfrm>
            <a:custGeom>
              <a:avLst/>
              <a:gdLst/>
              <a:ahLst/>
              <a:cxnLst/>
              <a:rect l="l" t="t" r="r" b="b"/>
              <a:pathLst>
                <a:path w="800100" h="990600">
                  <a:moveTo>
                    <a:pt x="0" y="0"/>
                  </a:moveTo>
                  <a:lnTo>
                    <a:pt x="800100" y="0"/>
                  </a:lnTo>
                  <a:lnTo>
                    <a:pt x="8001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971550" y="6629400"/>
            <a:ext cx="257175" cy="400050"/>
            <a:chOff x="0" y="0"/>
            <a:chExt cx="342900" cy="533400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342900" cy="533400"/>
            </a:xfrm>
            <a:custGeom>
              <a:avLst/>
              <a:gdLst/>
              <a:ahLst/>
              <a:cxnLst/>
              <a:rect l="l" t="t" r="r" b="b"/>
              <a:pathLst>
                <a:path w="342900" h="533400">
                  <a:moveTo>
                    <a:pt x="0" y="0"/>
                  </a:moveTo>
                  <a:lnTo>
                    <a:pt x="342900" y="0"/>
                  </a:lnTo>
                  <a:lnTo>
                    <a:pt x="3429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9315450" y="1143000"/>
            <a:ext cx="8401050" cy="1085850"/>
            <a:chOff x="0" y="0"/>
            <a:chExt cx="11201400" cy="1447800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11201400" cy="1447800"/>
            </a:xfrm>
            <a:custGeom>
              <a:avLst/>
              <a:gdLst/>
              <a:ahLst/>
              <a:cxnLst/>
              <a:rect l="l" t="t" r="r" b="b"/>
              <a:pathLst>
                <a:path w="11201400" h="1447800">
                  <a:moveTo>
                    <a:pt x="0" y="0"/>
                  </a:moveTo>
                  <a:lnTo>
                    <a:pt x="11201400" y="0"/>
                  </a:lnTo>
                  <a:lnTo>
                    <a:pt x="112014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9544050" y="1428750"/>
            <a:ext cx="385762" cy="342900"/>
            <a:chOff x="0" y="0"/>
            <a:chExt cx="514350" cy="457200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514350" cy="457200"/>
            </a:xfrm>
            <a:custGeom>
              <a:avLst/>
              <a:gdLst/>
              <a:ahLst/>
              <a:cxnLst/>
              <a:rect l="l" t="t" r="r" b="b"/>
              <a:pathLst>
                <a:path w="514350" h="457200">
                  <a:moveTo>
                    <a:pt x="0" y="0"/>
                  </a:moveTo>
                  <a:lnTo>
                    <a:pt x="514350" y="0"/>
                  </a:lnTo>
                  <a:lnTo>
                    <a:pt x="51435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9315450" y="2457450"/>
            <a:ext cx="8401050" cy="1657350"/>
            <a:chOff x="0" y="0"/>
            <a:chExt cx="11201400" cy="2209800"/>
          </a:xfrm>
        </p:grpSpPr>
        <p:sp>
          <p:nvSpPr>
            <p:cNvPr id="33" name="Freeform 33" descr="preencoded.png"/>
            <p:cNvSpPr/>
            <p:nvPr/>
          </p:nvSpPr>
          <p:spPr>
            <a:xfrm>
              <a:off x="0" y="0"/>
              <a:ext cx="11201400" cy="2209800"/>
            </a:xfrm>
            <a:custGeom>
              <a:avLst/>
              <a:gdLst/>
              <a:ahLst/>
              <a:cxnLst/>
              <a:rect l="l" t="t" r="r" b="b"/>
              <a:pathLst>
                <a:path w="11201400" h="2209800">
                  <a:moveTo>
                    <a:pt x="0" y="0"/>
                  </a:moveTo>
                  <a:lnTo>
                    <a:pt x="11201400" y="0"/>
                  </a:lnTo>
                  <a:lnTo>
                    <a:pt x="11201400" y="2209800"/>
                  </a:lnTo>
                  <a:lnTo>
                    <a:pt x="0" y="2209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9544050" y="2686050"/>
            <a:ext cx="628650" cy="742950"/>
            <a:chOff x="0" y="0"/>
            <a:chExt cx="838200" cy="990600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838200" cy="990600"/>
            </a:xfrm>
            <a:custGeom>
              <a:avLst/>
              <a:gdLst/>
              <a:ahLst/>
              <a:cxnLst/>
              <a:rect l="l" t="t" r="r" b="b"/>
              <a:pathLst>
                <a:path w="838200" h="990600">
                  <a:moveTo>
                    <a:pt x="0" y="0"/>
                  </a:moveTo>
                  <a:lnTo>
                    <a:pt x="838200" y="0"/>
                  </a:lnTo>
                  <a:lnTo>
                    <a:pt x="8382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9715500" y="2857500"/>
            <a:ext cx="285750" cy="400050"/>
            <a:chOff x="0" y="0"/>
            <a:chExt cx="381000" cy="533400"/>
          </a:xfrm>
        </p:grpSpPr>
        <p:sp>
          <p:nvSpPr>
            <p:cNvPr id="37" name="Freeform 37" descr="preencoded.png"/>
            <p:cNvSpPr/>
            <p:nvPr/>
          </p:nvSpPr>
          <p:spPr>
            <a:xfrm>
              <a:off x="0" y="0"/>
              <a:ext cx="381000" cy="533400"/>
            </a:xfrm>
            <a:custGeom>
              <a:avLst/>
              <a:gdLst/>
              <a:ahLst/>
              <a:cxnLst/>
              <a:rect l="l" t="t" r="r" b="b"/>
              <a:pathLst>
                <a:path w="381000" h="5334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9315450" y="4343400"/>
            <a:ext cx="8401050" cy="1657350"/>
            <a:chOff x="0" y="0"/>
            <a:chExt cx="11201400" cy="2209800"/>
          </a:xfrm>
        </p:grpSpPr>
        <p:sp>
          <p:nvSpPr>
            <p:cNvPr id="39" name="Freeform 39" descr="preencoded.png"/>
            <p:cNvSpPr/>
            <p:nvPr/>
          </p:nvSpPr>
          <p:spPr>
            <a:xfrm>
              <a:off x="0" y="0"/>
              <a:ext cx="11201400" cy="2209800"/>
            </a:xfrm>
            <a:custGeom>
              <a:avLst/>
              <a:gdLst/>
              <a:ahLst/>
              <a:cxnLst/>
              <a:rect l="l" t="t" r="r" b="b"/>
              <a:pathLst>
                <a:path w="11201400" h="2209800">
                  <a:moveTo>
                    <a:pt x="0" y="0"/>
                  </a:moveTo>
                  <a:lnTo>
                    <a:pt x="11201400" y="0"/>
                  </a:lnTo>
                  <a:lnTo>
                    <a:pt x="11201400" y="2209800"/>
                  </a:lnTo>
                  <a:lnTo>
                    <a:pt x="0" y="2209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9544050" y="4572000"/>
            <a:ext cx="700088" cy="742950"/>
            <a:chOff x="0" y="0"/>
            <a:chExt cx="933450" cy="990600"/>
          </a:xfrm>
        </p:grpSpPr>
        <p:sp>
          <p:nvSpPr>
            <p:cNvPr id="41" name="Freeform 41" descr="preencoded.png"/>
            <p:cNvSpPr/>
            <p:nvPr/>
          </p:nvSpPr>
          <p:spPr>
            <a:xfrm>
              <a:off x="0" y="0"/>
              <a:ext cx="933450" cy="990600"/>
            </a:xfrm>
            <a:custGeom>
              <a:avLst/>
              <a:gdLst/>
              <a:ahLst/>
              <a:cxnLst/>
              <a:rect l="l" t="t" r="r" b="b"/>
              <a:pathLst>
                <a:path w="933450" h="990600">
                  <a:moveTo>
                    <a:pt x="0" y="0"/>
                  </a:moveTo>
                  <a:lnTo>
                    <a:pt x="933450" y="0"/>
                  </a:lnTo>
                  <a:lnTo>
                    <a:pt x="93345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9715500" y="4743450"/>
            <a:ext cx="357188" cy="400050"/>
            <a:chOff x="0" y="0"/>
            <a:chExt cx="476250" cy="533400"/>
          </a:xfrm>
        </p:grpSpPr>
        <p:sp>
          <p:nvSpPr>
            <p:cNvPr id="43" name="Freeform 43" descr="preencoded.png"/>
            <p:cNvSpPr/>
            <p:nvPr/>
          </p:nvSpPr>
          <p:spPr>
            <a:xfrm>
              <a:off x="0" y="0"/>
              <a:ext cx="476250" cy="533400"/>
            </a:xfrm>
            <a:custGeom>
              <a:avLst/>
              <a:gdLst/>
              <a:ahLst/>
              <a:cxnLst/>
              <a:rect l="l" t="t" r="r" b="b"/>
              <a:pathLst>
                <a:path w="476250" h="533400">
                  <a:moveTo>
                    <a:pt x="0" y="0"/>
                  </a:moveTo>
                  <a:lnTo>
                    <a:pt x="476250" y="0"/>
                  </a:lnTo>
                  <a:lnTo>
                    <a:pt x="47625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571500" y="7829550"/>
            <a:ext cx="17145000" cy="1771650"/>
            <a:chOff x="0" y="0"/>
            <a:chExt cx="22860000" cy="2362200"/>
          </a:xfrm>
        </p:grpSpPr>
        <p:sp>
          <p:nvSpPr>
            <p:cNvPr id="45" name="Freeform 45" descr="preencoded.png"/>
            <p:cNvSpPr/>
            <p:nvPr/>
          </p:nvSpPr>
          <p:spPr>
            <a:xfrm>
              <a:off x="0" y="0"/>
              <a:ext cx="22860000" cy="2362200"/>
            </a:xfrm>
            <a:custGeom>
              <a:avLst/>
              <a:gdLst/>
              <a:ahLst/>
              <a:cxnLst/>
              <a:rect l="l" t="t" r="r" b="b"/>
              <a:pathLst>
                <a:path w="22860000" h="2362200">
                  <a:moveTo>
                    <a:pt x="0" y="0"/>
                  </a:moveTo>
                  <a:lnTo>
                    <a:pt x="22860000" y="0"/>
                  </a:lnTo>
                  <a:lnTo>
                    <a:pt x="22860000" y="2362200"/>
                  </a:lnTo>
                  <a:lnTo>
                    <a:pt x="0" y="236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</p:sp>
      </p:grpSp>
      <p:grpSp>
        <p:nvGrpSpPr>
          <p:cNvPr id="46" name="Group 46"/>
          <p:cNvGrpSpPr>
            <a:grpSpLocks noChangeAspect="1"/>
          </p:cNvGrpSpPr>
          <p:nvPr/>
        </p:nvGrpSpPr>
        <p:grpSpPr>
          <a:xfrm>
            <a:off x="7385845" y="8001000"/>
            <a:ext cx="279400" cy="314325"/>
            <a:chOff x="0" y="0"/>
            <a:chExt cx="304800" cy="342900"/>
          </a:xfrm>
        </p:grpSpPr>
        <p:sp>
          <p:nvSpPr>
            <p:cNvPr id="47" name="Freeform 47" descr="preencoded.png"/>
            <p:cNvSpPr/>
            <p:nvPr/>
          </p:nvSpPr>
          <p:spPr>
            <a:xfrm>
              <a:off x="0" y="0"/>
              <a:ext cx="304800" cy="342900"/>
            </a:xfrm>
            <a:custGeom>
              <a:avLst/>
              <a:gdLst/>
              <a:ahLst/>
              <a:cxnLst/>
              <a:rect l="l" t="t" r="r" b="b"/>
              <a:pathLst>
                <a:path w="304800" h="342900">
                  <a:moveTo>
                    <a:pt x="0" y="0"/>
                  </a:moveTo>
                  <a:lnTo>
                    <a:pt x="304800" y="0"/>
                  </a:lnTo>
                  <a:lnTo>
                    <a:pt x="30480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1293019" y="8515350"/>
            <a:ext cx="228600" cy="228600"/>
            <a:chOff x="0" y="0"/>
            <a:chExt cx="304800" cy="304800"/>
          </a:xfrm>
        </p:grpSpPr>
        <p:sp>
          <p:nvSpPr>
            <p:cNvPr id="49" name="Freeform 49" descr="preencoded.png"/>
            <p:cNvSpPr/>
            <p:nvPr/>
          </p:nvSpPr>
          <p:spPr>
            <a:xfrm>
              <a:off x="0" y="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/>
              </a:stretch>
            </a:blipFill>
          </p:spPr>
        </p:sp>
      </p:grpSp>
      <p:grpSp>
        <p:nvGrpSpPr>
          <p:cNvPr id="50" name="Group 50"/>
          <p:cNvGrpSpPr>
            <a:grpSpLocks noChangeAspect="1"/>
          </p:cNvGrpSpPr>
          <p:nvPr/>
        </p:nvGrpSpPr>
        <p:grpSpPr>
          <a:xfrm>
            <a:off x="6457950" y="8515350"/>
            <a:ext cx="228600" cy="228600"/>
            <a:chOff x="0" y="0"/>
            <a:chExt cx="304800" cy="304800"/>
          </a:xfrm>
        </p:grpSpPr>
        <p:sp>
          <p:nvSpPr>
            <p:cNvPr id="51" name="Freeform 51" descr="preencoded.png"/>
            <p:cNvSpPr/>
            <p:nvPr/>
          </p:nvSpPr>
          <p:spPr>
            <a:xfrm>
              <a:off x="0" y="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11772900" y="8515350"/>
            <a:ext cx="228600" cy="228600"/>
            <a:chOff x="0" y="0"/>
            <a:chExt cx="304800" cy="304800"/>
          </a:xfrm>
        </p:grpSpPr>
        <p:sp>
          <p:nvSpPr>
            <p:cNvPr id="53" name="Freeform 53" descr="preencoded.png"/>
            <p:cNvSpPr/>
            <p:nvPr/>
          </p:nvSpPr>
          <p:spPr>
            <a:xfrm>
              <a:off x="0" y="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</p:sp>
      </p:grpSp>
      <p:grpSp>
        <p:nvGrpSpPr>
          <p:cNvPr id="54" name="Group 54"/>
          <p:cNvGrpSpPr>
            <a:grpSpLocks noChangeAspect="1"/>
          </p:cNvGrpSpPr>
          <p:nvPr/>
        </p:nvGrpSpPr>
        <p:grpSpPr>
          <a:xfrm>
            <a:off x="16887825" y="8515350"/>
            <a:ext cx="228600" cy="228600"/>
            <a:chOff x="0" y="0"/>
            <a:chExt cx="304800" cy="304800"/>
          </a:xfrm>
        </p:grpSpPr>
        <p:sp>
          <p:nvSpPr>
            <p:cNvPr id="55" name="Freeform 55" descr="preencoded.png"/>
            <p:cNvSpPr/>
            <p:nvPr/>
          </p:nvSpPr>
          <p:spPr>
            <a:xfrm>
              <a:off x="0" y="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/>
              </a:stretch>
            </a:blipFill>
          </p:spPr>
        </p:sp>
      </p:grpSp>
      <p:sp>
        <p:nvSpPr>
          <p:cNvPr id="56" name="TextBox 56"/>
          <p:cNvSpPr txBox="1"/>
          <p:nvPr/>
        </p:nvSpPr>
        <p:spPr>
          <a:xfrm>
            <a:off x="571500" y="214312"/>
            <a:ext cx="307845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Challenges &amp; 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743325" y="214312"/>
            <a:ext cx="4577715" cy="528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Roadmap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14450" y="1333500"/>
            <a:ext cx="7658100" cy="44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700" b="1">
                <a:solidFill>
                  <a:srgbClr val="EF444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Current Challenges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528762" y="2638425"/>
            <a:ext cx="7215188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API Integration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528762" y="3152775"/>
            <a:ext cx="7215188" cy="66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Integrating and normalizing data from multiple, asynchronous third-party APIs (VirusTotal) into one seamless UI.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600200" y="4524375"/>
            <a:ext cx="714375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 Optimization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600200" y="5038725"/>
            <a:ext cx="714375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Optimizing the backend to handle large offline dataset uploads without timing out.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571625" y="6410325"/>
            <a:ext cx="717232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Consistency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571625" y="6924675"/>
            <a:ext cx="717232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Ensuring consistent data formatting and reliability across different security tools and threat intelligence sources.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0101262" y="1333500"/>
            <a:ext cx="794385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700" b="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Future Enhancements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0344150" y="2638425"/>
            <a:ext cx="7143750" cy="36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Real-time WebSocket Connections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0344150" y="3152775"/>
            <a:ext cx="7143750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dirty="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1800" dirty="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nables instant bidirectional data updates for live Threat monitoring.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415588" y="4524375"/>
            <a:ext cx="8486775" cy="36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Email notifications for critical threads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0415588" y="5038725"/>
            <a:ext cx="7072312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dirty="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1800" dirty="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utomatically alerts security teams whenever a high-severity threat is detected.</a:t>
            </a:r>
          </a:p>
        </p:txBody>
      </p:sp>
      <p:grpSp>
        <p:nvGrpSpPr>
          <p:cNvPr id="70" name="Group 70"/>
          <p:cNvGrpSpPr>
            <a:grpSpLocks noChangeAspect="1"/>
          </p:cNvGrpSpPr>
          <p:nvPr/>
        </p:nvGrpSpPr>
        <p:grpSpPr>
          <a:xfrm>
            <a:off x="9315450" y="6210300"/>
            <a:ext cx="8401050" cy="1657350"/>
            <a:chOff x="0" y="0"/>
            <a:chExt cx="11201400" cy="2209800"/>
          </a:xfrm>
        </p:grpSpPr>
        <p:sp>
          <p:nvSpPr>
            <p:cNvPr id="71" name="Freeform 71" descr="preencoded.png"/>
            <p:cNvSpPr/>
            <p:nvPr/>
          </p:nvSpPr>
          <p:spPr>
            <a:xfrm>
              <a:off x="0" y="0"/>
              <a:ext cx="11201400" cy="2209800"/>
            </a:xfrm>
            <a:custGeom>
              <a:avLst/>
              <a:gdLst/>
              <a:ahLst/>
              <a:cxnLst/>
              <a:rect l="l" t="t" r="r" b="b"/>
              <a:pathLst>
                <a:path w="11201400" h="2209800">
                  <a:moveTo>
                    <a:pt x="0" y="0"/>
                  </a:moveTo>
                  <a:lnTo>
                    <a:pt x="11201400" y="0"/>
                  </a:lnTo>
                  <a:lnTo>
                    <a:pt x="11201400" y="2209800"/>
                  </a:lnTo>
                  <a:lnTo>
                    <a:pt x="0" y="2209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</p:grpSp>
      <p:grpSp>
        <p:nvGrpSpPr>
          <p:cNvPr id="72" name="Group 72"/>
          <p:cNvGrpSpPr>
            <a:grpSpLocks noChangeAspect="1"/>
          </p:cNvGrpSpPr>
          <p:nvPr/>
        </p:nvGrpSpPr>
        <p:grpSpPr>
          <a:xfrm>
            <a:off x="9544050" y="6457950"/>
            <a:ext cx="600075" cy="742950"/>
            <a:chOff x="0" y="0"/>
            <a:chExt cx="800100" cy="990600"/>
          </a:xfrm>
        </p:grpSpPr>
        <p:sp>
          <p:nvSpPr>
            <p:cNvPr id="73" name="Freeform 73" descr="preencoded.png"/>
            <p:cNvSpPr/>
            <p:nvPr/>
          </p:nvSpPr>
          <p:spPr>
            <a:xfrm>
              <a:off x="0" y="0"/>
              <a:ext cx="800100" cy="990600"/>
            </a:xfrm>
            <a:custGeom>
              <a:avLst/>
              <a:gdLst/>
              <a:ahLst/>
              <a:cxnLst/>
              <a:rect l="l" t="t" r="r" b="b"/>
              <a:pathLst>
                <a:path w="800100" h="990600">
                  <a:moveTo>
                    <a:pt x="0" y="0"/>
                  </a:moveTo>
                  <a:lnTo>
                    <a:pt x="800100" y="0"/>
                  </a:lnTo>
                  <a:lnTo>
                    <a:pt x="8001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/>
              </a:stretch>
            </a:blipFill>
          </p:spPr>
        </p:sp>
      </p:grpSp>
      <p:grpSp>
        <p:nvGrpSpPr>
          <p:cNvPr id="74" name="Group 74"/>
          <p:cNvGrpSpPr>
            <a:grpSpLocks noChangeAspect="1"/>
          </p:cNvGrpSpPr>
          <p:nvPr/>
        </p:nvGrpSpPr>
        <p:grpSpPr>
          <a:xfrm>
            <a:off x="9715500" y="6629400"/>
            <a:ext cx="257175" cy="400050"/>
            <a:chOff x="0" y="0"/>
            <a:chExt cx="342900" cy="533400"/>
          </a:xfrm>
        </p:grpSpPr>
        <p:sp>
          <p:nvSpPr>
            <p:cNvPr id="75" name="Freeform 75" descr="preencoded.png"/>
            <p:cNvSpPr/>
            <p:nvPr/>
          </p:nvSpPr>
          <p:spPr>
            <a:xfrm>
              <a:off x="0" y="0"/>
              <a:ext cx="342900" cy="533400"/>
            </a:xfrm>
            <a:custGeom>
              <a:avLst/>
              <a:gdLst/>
              <a:ahLst/>
              <a:cxnLst/>
              <a:rect l="l" t="t" r="r" b="b"/>
              <a:pathLst>
                <a:path w="342900" h="533400">
                  <a:moveTo>
                    <a:pt x="0" y="0"/>
                  </a:moveTo>
                  <a:lnTo>
                    <a:pt x="342900" y="0"/>
                  </a:lnTo>
                  <a:lnTo>
                    <a:pt x="3429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/>
              <a:stretch>
                <a:fillRect/>
              </a:stretch>
            </a:blipFill>
          </p:spPr>
        </p:sp>
      </p:grpSp>
      <p:sp>
        <p:nvSpPr>
          <p:cNvPr id="76" name="TextBox 76"/>
          <p:cNvSpPr txBox="1"/>
          <p:nvPr/>
        </p:nvSpPr>
        <p:spPr>
          <a:xfrm>
            <a:off x="10315575" y="6410325"/>
            <a:ext cx="6243638" cy="36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Advanced Filtering and Search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0315575" y="6924675"/>
            <a:ext cx="7492365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dirty="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Pr</a:t>
            </a:r>
            <a:r>
              <a:rPr lang="en-US" sz="1800" dirty="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ovides powerful data filters to quickly locate specific </a:t>
            </a:r>
            <a:r>
              <a:rPr lang="en-US" sz="1800" dirty="0" err="1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threats,events,or</a:t>
            </a:r>
            <a:r>
              <a:rPr lang="en-US" sz="1800" dirty="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 patterns.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7713819" y="7962900"/>
            <a:ext cx="3260411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1">
                <a:solidFill>
                  <a:srgbClr val="93C5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Development Timeline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84397" y="8810625"/>
            <a:ext cx="1045845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Current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84397" y="9172575"/>
            <a:ext cx="1045845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50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Integration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6057900" y="8810625"/>
            <a:ext cx="102870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S1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5955030" y="9172575"/>
            <a:ext cx="123444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50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Auth &amp; RBAC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1301412" y="8810625"/>
            <a:ext cx="1171575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M1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1184255" y="9172575"/>
            <a:ext cx="140589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50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Deep Learning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6624935" y="8810625"/>
            <a:ext cx="75438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L1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6624935" y="9172575"/>
            <a:ext cx="75438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50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Alerting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7345025" y="9796463"/>
            <a:ext cx="857250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11 / 12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18288000" cy="971550"/>
            <a:chOff x="0" y="0"/>
            <a:chExt cx="24384000" cy="1295400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24384000" cy="1295400"/>
            </a:xfrm>
            <a:custGeom>
              <a:avLst/>
              <a:gdLst/>
              <a:ahLst/>
              <a:cxnLst/>
              <a:rect l="l" t="t" r="r" b="b"/>
              <a:pathLst>
                <a:path w="24384000" h="1295400">
                  <a:moveTo>
                    <a:pt x="0" y="0"/>
                  </a:moveTo>
                  <a:lnTo>
                    <a:pt x="24384000" y="0"/>
                  </a:lnTo>
                  <a:lnTo>
                    <a:pt x="24384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35" b="-735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71500" y="2286000"/>
            <a:ext cx="5486400" cy="2971800"/>
            <a:chOff x="0" y="0"/>
            <a:chExt cx="7315200" cy="39624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7315200" cy="3962400"/>
            </a:xfrm>
            <a:custGeom>
              <a:avLst/>
              <a:gdLst/>
              <a:ahLst/>
              <a:cxnLst/>
              <a:rect l="l" t="t" r="r" b="b"/>
              <a:pathLst>
                <a:path w="7315200" h="3962400">
                  <a:moveTo>
                    <a:pt x="0" y="0"/>
                  </a:moveTo>
                  <a:lnTo>
                    <a:pt x="7315200" y="0"/>
                  </a:lnTo>
                  <a:lnTo>
                    <a:pt x="7315200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57250" y="2571750"/>
            <a:ext cx="685800" cy="800100"/>
            <a:chOff x="0" y="0"/>
            <a:chExt cx="914400" cy="10668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" cy="1066800"/>
            </a:xfrm>
            <a:custGeom>
              <a:avLst/>
              <a:gdLst/>
              <a:ahLst/>
              <a:cxnLst/>
              <a:rect l="l" t="t" r="r" b="b"/>
              <a:pathLst>
                <a:path w="914400" h="10668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28700" y="2743200"/>
            <a:ext cx="342900" cy="457200"/>
            <a:chOff x="0" y="0"/>
            <a:chExt cx="457200" cy="6096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400800" y="2286000"/>
            <a:ext cx="5486400" cy="2971800"/>
            <a:chOff x="0" y="0"/>
            <a:chExt cx="7315200" cy="3962400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7315200" cy="3962400"/>
            </a:xfrm>
            <a:custGeom>
              <a:avLst/>
              <a:gdLst/>
              <a:ahLst/>
              <a:cxnLst/>
              <a:rect l="l" t="t" r="r" b="b"/>
              <a:pathLst>
                <a:path w="7315200" h="3962400">
                  <a:moveTo>
                    <a:pt x="0" y="0"/>
                  </a:moveTo>
                  <a:lnTo>
                    <a:pt x="7315200" y="0"/>
                  </a:lnTo>
                  <a:lnTo>
                    <a:pt x="7315200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686550" y="2571750"/>
            <a:ext cx="685800" cy="800100"/>
            <a:chOff x="0" y="0"/>
            <a:chExt cx="914400" cy="106680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914400" cy="1066800"/>
            </a:xfrm>
            <a:custGeom>
              <a:avLst/>
              <a:gdLst/>
              <a:ahLst/>
              <a:cxnLst/>
              <a:rect l="l" t="t" r="r" b="b"/>
              <a:pathLst>
                <a:path w="914400" h="10668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858000" y="2743200"/>
            <a:ext cx="342900" cy="457200"/>
            <a:chOff x="0" y="0"/>
            <a:chExt cx="457200" cy="60960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2230100" y="2286000"/>
            <a:ext cx="5486400" cy="2971800"/>
            <a:chOff x="0" y="0"/>
            <a:chExt cx="7315200" cy="396240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7315200" cy="3962400"/>
            </a:xfrm>
            <a:custGeom>
              <a:avLst/>
              <a:gdLst/>
              <a:ahLst/>
              <a:cxnLst/>
              <a:rect l="l" t="t" r="r" b="b"/>
              <a:pathLst>
                <a:path w="7315200" h="3962400">
                  <a:moveTo>
                    <a:pt x="0" y="0"/>
                  </a:moveTo>
                  <a:lnTo>
                    <a:pt x="7315200" y="0"/>
                  </a:lnTo>
                  <a:lnTo>
                    <a:pt x="7315200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515850" y="2571750"/>
            <a:ext cx="685800" cy="800100"/>
            <a:chOff x="0" y="0"/>
            <a:chExt cx="914400" cy="106680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914400" cy="1066800"/>
            </a:xfrm>
            <a:custGeom>
              <a:avLst/>
              <a:gdLst/>
              <a:ahLst/>
              <a:cxnLst/>
              <a:rect l="l" t="t" r="r" b="b"/>
              <a:pathLst>
                <a:path w="914400" h="10668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2687300" y="2743200"/>
            <a:ext cx="342900" cy="457200"/>
            <a:chOff x="0" y="0"/>
            <a:chExt cx="457200" cy="609600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678335" y="5743575"/>
            <a:ext cx="514350" cy="514350"/>
            <a:chOff x="0" y="0"/>
            <a:chExt cx="685800" cy="685800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7926660" y="5743575"/>
            <a:ext cx="385762" cy="514350"/>
            <a:chOff x="0" y="0"/>
            <a:chExt cx="514350" cy="685800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514350" cy="685800"/>
            </a:xfrm>
            <a:custGeom>
              <a:avLst/>
              <a:gdLst/>
              <a:ahLst/>
              <a:cxnLst/>
              <a:rect l="l" t="t" r="r" b="b"/>
              <a:pathLst>
                <a:path w="514350" h="685800">
                  <a:moveTo>
                    <a:pt x="0" y="0"/>
                  </a:moveTo>
                  <a:lnTo>
                    <a:pt x="514350" y="0"/>
                  </a:lnTo>
                  <a:lnTo>
                    <a:pt x="51435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3670682" y="5743575"/>
            <a:ext cx="642938" cy="514350"/>
            <a:chOff x="0" y="0"/>
            <a:chExt cx="857250" cy="685800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857250" cy="685800"/>
            </a:xfrm>
            <a:custGeom>
              <a:avLst/>
              <a:gdLst/>
              <a:ahLst/>
              <a:cxnLst/>
              <a:rect l="l" t="t" r="r" b="b"/>
              <a:pathLst>
                <a:path w="857250" h="685800">
                  <a:moveTo>
                    <a:pt x="0" y="0"/>
                  </a:moveTo>
                  <a:lnTo>
                    <a:pt x="857250" y="0"/>
                  </a:lnTo>
                  <a:lnTo>
                    <a:pt x="85725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571500" y="7543800"/>
            <a:ext cx="17145000" cy="1600200"/>
            <a:chOff x="0" y="0"/>
            <a:chExt cx="22860000" cy="2133600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22860000" cy="2133600"/>
            </a:xfrm>
            <a:custGeom>
              <a:avLst/>
              <a:gdLst/>
              <a:ahLst/>
              <a:cxnLst/>
              <a:rect l="l" t="t" r="r" b="b"/>
              <a:pathLst>
                <a:path w="22860000" h="2133600">
                  <a:moveTo>
                    <a:pt x="0" y="0"/>
                  </a:moveTo>
                  <a:lnTo>
                    <a:pt x="22860000" y="0"/>
                  </a:lnTo>
                  <a:lnTo>
                    <a:pt x="22860000" y="2133600"/>
                  </a:lnTo>
                  <a:lnTo>
                    <a:pt x="0" y="2133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t="-892" b="-892"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0" y="9715500"/>
            <a:ext cx="18288000" cy="571500"/>
            <a:chOff x="0" y="0"/>
            <a:chExt cx="24384000" cy="762000"/>
          </a:xfrm>
        </p:grpSpPr>
        <p:sp>
          <p:nvSpPr>
            <p:cNvPr id="33" name="Freeform 33" descr="preencoded.png"/>
            <p:cNvSpPr/>
            <p:nvPr/>
          </p:nvSpPr>
          <p:spPr>
            <a:xfrm>
              <a:off x="0" y="0"/>
              <a:ext cx="24384000" cy="762000"/>
            </a:xfrm>
            <a:custGeom>
              <a:avLst/>
              <a:gdLst/>
              <a:ahLst/>
              <a:cxnLst/>
              <a:rect l="l" t="t" r="r" b="b"/>
              <a:pathLst>
                <a:path w="24384000" h="762000">
                  <a:moveTo>
                    <a:pt x="0" y="0"/>
                  </a:moveTo>
                  <a:lnTo>
                    <a:pt x="24384000" y="0"/>
                  </a:lnTo>
                  <a:lnTo>
                    <a:pt x="24384000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571500" y="9886950"/>
            <a:ext cx="228600" cy="228600"/>
            <a:chOff x="0" y="0"/>
            <a:chExt cx="304800" cy="304800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17506950" y="9886950"/>
            <a:ext cx="228600" cy="228600"/>
            <a:chOff x="0" y="0"/>
            <a:chExt cx="304800" cy="304800"/>
          </a:xfrm>
        </p:grpSpPr>
        <p:sp>
          <p:nvSpPr>
            <p:cNvPr id="37" name="Freeform 37" descr="preencoded.png"/>
            <p:cNvSpPr/>
            <p:nvPr/>
          </p:nvSpPr>
          <p:spPr>
            <a:xfrm>
              <a:off x="0" y="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</p:sp>
      </p:grpSp>
      <p:sp>
        <p:nvSpPr>
          <p:cNvPr id="38" name="TextBox 38"/>
          <p:cNvSpPr txBox="1"/>
          <p:nvPr/>
        </p:nvSpPr>
        <p:spPr>
          <a:xfrm>
            <a:off x="571500" y="228600"/>
            <a:ext cx="171450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1">
                <a:solidFill>
                  <a:srgbClr val="60A5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  <a:r>
              <a:rPr lang="en-US" sz="337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&amp; Impact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00100" y="1104900"/>
            <a:ext cx="1668780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Our integrated AI-driven cybersecurity platform successfully transforms raw security data into actionable intelligence, empowering security teams to operate proactively.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14500" y="2724150"/>
            <a:ext cx="37719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Enhanced Protection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57250" y="3552825"/>
            <a:ext cx="4914900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Our platform combines real-time monitoring with powerful predictive ML and interactive analysis tools to create a comprehensive defense ecosystem.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43800" y="2724150"/>
            <a:ext cx="387477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AI-Driven Intelligence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686550" y="3552825"/>
            <a:ext cx="4914900" cy="1350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Our platform provides AI-driven reports and a 'Security Helper' to transform complex security data into simple, actionable intelligence.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373100" y="2724150"/>
            <a:ext cx="322326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Proactive Security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515850" y="3552825"/>
            <a:ext cx="4914900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Moving from reactive defense to proactive threat hunting, our platform enables security teams to stay ahead of evolving threats.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174110" y="5672137"/>
            <a:ext cx="3137535" cy="67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050" b="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Integrated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71500" y="6353175"/>
            <a:ext cx="558552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Unified platform for monitoring, investigation, and training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318138" y="5672137"/>
            <a:ext cx="2846070" cy="67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050" b="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Real-time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728520" y="6353175"/>
            <a:ext cx="539688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Live threat feeds and alert panel for immediate response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337908" y="5672137"/>
            <a:ext cx="2623185" cy="67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050" b="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Adaptive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696900" y="6353175"/>
            <a:ext cx="5019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Custom ML models that learn and improve over time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57250" y="7920037"/>
            <a:ext cx="16573500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9"/>
              </a:lnSpc>
            </a:pPr>
            <a:r>
              <a:rPr lang="en-US" sz="457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7230725" y="9796463"/>
            <a:ext cx="857250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12 / 12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18288000" cy="971550"/>
            <a:chOff x="0" y="0"/>
            <a:chExt cx="24384000" cy="1295400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24384000" cy="1295400"/>
            </a:xfrm>
            <a:custGeom>
              <a:avLst/>
              <a:gdLst/>
              <a:ahLst/>
              <a:cxnLst/>
              <a:rect l="l" t="t" r="r" b="b"/>
              <a:pathLst>
                <a:path w="24384000" h="1295400">
                  <a:moveTo>
                    <a:pt x="0" y="0"/>
                  </a:moveTo>
                  <a:lnTo>
                    <a:pt x="24384000" y="0"/>
                  </a:lnTo>
                  <a:lnTo>
                    <a:pt x="24384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35" b="-735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71500" y="1885950"/>
            <a:ext cx="5486400" cy="2628900"/>
            <a:chOff x="0" y="0"/>
            <a:chExt cx="7315200" cy="35052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7315200" cy="3505200"/>
            </a:xfrm>
            <a:custGeom>
              <a:avLst/>
              <a:gdLst/>
              <a:ahLst/>
              <a:cxnLst/>
              <a:rect l="l" t="t" r="r" b="b"/>
              <a:pathLst>
                <a:path w="7315200" h="3505200">
                  <a:moveTo>
                    <a:pt x="0" y="0"/>
                  </a:moveTo>
                  <a:lnTo>
                    <a:pt x="7315200" y="0"/>
                  </a:lnTo>
                  <a:lnTo>
                    <a:pt x="7315200" y="3505200"/>
                  </a:lnTo>
                  <a:lnTo>
                    <a:pt x="0" y="3505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57250" y="2171700"/>
            <a:ext cx="600075" cy="800100"/>
            <a:chOff x="0" y="0"/>
            <a:chExt cx="800100" cy="10668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800100" cy="1066800"/>
            </a:xfrm>
            <a:custGeom>
              <a:avLst/>
              <a:gdLst/>
              <a:ahLst/>
              <a:cxnLst/>
              <a:rect l="l" t="t" r="r" b="b"/>
              <a:pathLst>
                <a:path w="800100" h="1066800">
                  <a:moveTo>
                    <a:pt x="0" y="0"/>
                  </a:moveTo>
                  <a:lnTo>
                    <a:pt x="800100" y="0"/>
                  </a:lnTo>
                  <a:lnTo>
                    <a:pt x="8001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28700" y="2343150"/>
            <a:ext cx="257175" cy="457200"/>
            <a:chOff x="0" y="0"/>
            <a:chExt cx="342900" cy="6096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342900" cy="609600"/>
            </a:xfrm>
            <a:custGeom>
              <a:avLst/>
              <a:gdLst/>
              <a:ahLst/>
              <a:cxnLst/>
              <a:rect l="l" t="t" r="r" b="b"/>
              <a:pathLst>
                <a:path w="342900" h="609600">
                  <a:moveTo>
                    <a:pt x="0" y="0"/>
                  </a:moveTo>
                  <a:lnTo>
                    <a:pt x="342900" y="0"/>
                  </a:lnTo>
                  <a:lnTo>
                    <a:pt x="3429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400800" y="1885950"/>
            <a:ext cx="5486400" cy="2628900"/>
            <a:chOff x="0" y="0"/>
            <a:chExt cx="7315200" cy="3505200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7315200" cy="3505200"/>
            </a:xfrm>
            <a:custGeom>
              <a:avLst/>
              <a:gdLst/>
              <a:ahLst/>
              <a:cxnLst/>
              <a:rect l="l" t="t" r="r" b="b"/>
              <a:pathLst>
                <a:path w="7315200" h="3505200">
                  <a:moveTo>
                    <a:pt x="0" y="0"/>
                  </a:moveTo>
                  <a:lnTo>
                    <a:pt x="7315200" y="0"/>
                  </a:lnTo>
                  <a:lnTo>
                    <a:pt x="7315200" y="3505200"/>
                  </a:lnTo>
                  <a:lnTo>
                    <a:pt x="0" y="3505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686550" y="2171700"/>
            <a:ext cx="642938" cy="800100"/>
            <a:chOff x="0" y="0"/>
            <a:chExt cx="857250" cy="106680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857250" cy="1066800"/>
            </a:xfrm>
            <a:custGeom>
              <a:avLst/>
              <a:gdLst/>
              <a:ahLst/>
              <a:cxnLst/>
              <a:rect l="l" t="t" r="r" b="b"/>
              <a:pathLst>
                <a:path w="857250" h="1066800">
                  <a:moveTo>
                    <a:pt x="0" y="0"/>
                  </a:moveTo>
                  <a:lnTo>
                    <a:pt x="857250" y="0"/>
                  </a:lnTo>
                  <a:lnTo>
                    <a:pt x="85725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858000" y="2343150"/>
            <a:ext cx="300038" cy="457200"/>
            <a:chOff x="0" y="0"/>
            <a:chExt cx="400050" cy="60960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400050" cy="609600"/>
            </a:xfrm>
            <a:custGeom>
              <a:avLst/>
              <a:gdLst/>
              <a:ahLst/>
              <a:cxnLst/>
              <a:rect l="l" t="t" r="r" b="b"/>
              <a:pathLst>
                <a:path w="400050" h="609600">
                  <a:moveTo>
                    <a:pt x="0" y="0"/>
                  </a:moveTo>
                  <a:lnTo>
                    <a:pt x="400050" y="0"/>
                  </a:lnTo>
                  <a:lnTo>
                    <a:pt x="4000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2230100" y="1885950"/>
            <a:ext cx="5486400" cy="2628900"/>
            <a:chOff x="0" y="0"/>
            <a:chExt cx="7315200" cy="350520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7315200" cy="3505200"/>
            </a:xfrm>
            <a:custGeom>
              <a:avLst/>
              <a:gdLst/>
              <a:ahLst/>
              <a:cxnLst/>
              <a:rect l="l" t="t" r="r" b="b"/>
              <a:pathLst>
                <a:path w="7315200" h="3505200">
                  <a:moveTo>
                    <a:pt x="0" y="0"/>
                  </a:moveTo>
                  <a:lnTo>
                    <a:pt x="7315200" y="0"/>
                  </a:lnTo>
                  <a:lnTo>
                    <a:pt x="7315200" y="3505200"/>
                  </a:lnTo>
                  <a:lnTo>
                    <a:pt x="0" y="3505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515850" y="2171700"/>
            <a:ext cx="685800" cy="800100"/>
            <a:chOff x="0" y="0"/>
            <a:chExt cx="914400" cy="106680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914400" cy="1066800"/>
            </a:xfrm>
            <a:custGeom>
              <a:avLst/>
              <a:gdLst/>
              <a:ahLst/>
              <a:cxnLst/>
              <a:rect l="l" t="t" r="r" b="b"/>
              <a:pathLst>
                <a:path w="914400" h="10668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2687300" y="2343150"/>
            <a:ext cx="342900" cy="457200"/>
            <a:chOff x="0" y="0"/>
            <a:chExt cx="457200" cy="609600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7272338" y="5388293"/>
            <a:ext cx="457200" cy="457200"/>
            <a:chOff x="0" y="0"/>
            <a:chExt cx="304800" cy="304800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2286000" y="5086350"/>
            <a:ext cx="13716000" cy="57150"/>
            <a:chOff x="0" y="0"/>
            <a:chExt cx="18288000" cy="76200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18288000" cy="76200"/>
            </a:xfrm>
            <a:custGeom>
              <a:avLst/>
              <a:gdLst/>
              <a:ahLst/>
              <a:cxnLst/>
              <a:rect l="l" t="t" r="r" b="b"/>
              <a:pathLst>
                <a:path w="18288000" h="76200">
                  <a:moveTo>
                    <a:pt x="0" y="0"/>
                  </a:moveTo>
                  <a:lnTo>
                    <a:pt x="18288000" y="0"/>
                  </a:lnTo>
                  <a:lnTo>
                    <a:pt x="18288000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2286000" y="6115050"/>
            <a:ext cx="13716000" cy="57150"/>
            <a:chOff x="0" y="0"/>
            <a:chExt cx="18288000" cy="76200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18288000" cy="76200"/>
            </a:xfrm>
            <a:custGeom>
              <a:avLst/>
              <a:gdLst/>
              <a:ahLst/>
              <a:cxnLst/>
              <a:rect l="l" t="t" r="r" b="b"/>
              <a:pathLst>
                <a:path w="18288000" h="76200">
                  <a:moveTo>
                    <a:pt x="0" y="0"/>
                  </a:moveTo>
                  <a:lnTo>
                    <a:pt x="18288000" y="0"/>
                  </a:lnTo>
                  <a:lnTo>
                    <a:pt x="18288000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2308987" y="8515350"/>
            <a:ext cx="13716000" cy="57150"/>
            <a:chOff x="0" y="0"/>
            <a:chExt cx="18288000" cy="76200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18288000" cy="76200"/>
            </a:xfrm>
            <a:custGeom>
              <a:avLst/>
              <a:gdLst/>
              <a:ahLst/>
              <a:cxnLst/>
              <a:rect l="l" t="t" r="r" b="b"/>
              <a:pathLst>
                <a:path w="18288000" h="76200">
                  <a:moveTo>
                    <a:pt x="0" y="0"/>
                  </a:moveTo>
                  <a:lnTo>
                    <a:pt x="18288000" y="0"/>
                  </a:lnTo>
                  <a:lnTo>
                    <a:pt x="18288000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2286000" y="7029450"/>
            <a:ext cx="13716000" cy="857250"/>
            <a:chOff x="0" y="0"/>
            <a:chExt cx="18288000" cy="1143000"/>
          </a:xfrm>
        </p:grpSpPr>
        <p:sp>
          <p:nvSpPr>
            <p:cNvPr id="33" name="Freeform 33" descr="preencoded.png"/>
            <p:cNvSpPr/>
            <p:nvPr/>
          </p:nvSpPr>
          <p:spPr>
            <a:xfrm>
              <a:off x="0" y="0"/>
              <a:ext cx="18288000" cy="1143000"/>
            </a:xfrm>
            <a:custGeom>
              <a:avLst/>
              <a:gdLst/>
              <a:ahLst/>
              <a:cxnLst/>
              <a:rect l="l" t="t" r="r" b="b"/>
              <a:pathLst>
                <a:path w="18288000" h="1143000">
                  <a:moveTo>
                    <a:pt x="0" y="0"/>
                  </a:moveTo>
                  <a:lnTo>
                    <a:pt x="18288000" y="0"/>
                  </a:lnTo>
                  <a:lnTo>
                    <a:pt x="18288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3307557" y="7315200"/>
            <a:ext cx="214312" cy="285750"/>
            <a:chOff x="0" y="0"/>
            <a:chExt cx="285750" cy="381000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285750" cy="381000"/>
            </a:xfrm>
            <a:custGeom>
              <a:avLst/>
              <a:gdLst/>
              <a:ahLst/>
              <a:cxnLst/>
              <a:rect l="l" t="t" r="r" b="b"/>
              <a:pathLst>
                <a:path w="285750" h="381000">
                  <a:moveTo>
                    <a:pt x="0" y="0"/>
                  </a:moveTo>
                  <a:lnTo>
                    <a:pt x="285750" y="0"/>
                  </a:lnTo>
                  <a:lnTo>
                    <a:pt x="2857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571500" y="214312"/>
            <a:ext cx="345592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The Challenge: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157662" y="214312"/>
            <a:ext cx="10091738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0"/>
              </a:lnSpc>
            </a:pPr>
            <a:r>
              <a:rPr lang="en-US" sz="3600" b="1" dirty="0">
                <a:solidFill>
                  <a:schemeClr val="bg1"/>
                </a:solidFill>
              </a:rPr>
              <a:t>The Need for Immersive, Actionable Intelligence</a:t>
            </a:r>
            <a:endParaRPr lang="en-US" sz="3375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800100" y="1104900"/>
            <a:ext cx="2002536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Security teams face a constant, high-velocity stream of sophisticated cyber threats, making manual analysis impractical.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28775" y="2324100"/>
            <a:ext cx="3840480" cy="37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9"/>
              </a:lnSpc>
            </a:pPr>
            <a:r>
              <a:rPr lang="en-IN" sz="2400" b="1" dirty="0">
                <a:solidFill>
                  <a:schemeClr val="bg1"/>
                </a:solidFill>
              </a:rPr>
              <a:t>Passive Monitoring</a:t>
            </a:r>
            <a:endParaRPr lang="en-US" sz="225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50107" y="3060413"/>
            <a:ext cx="4914900" cy="1365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solidFill>
                  <a:schemeClr val="bg1"/>
                </a:solidFill>
              </a:rPr>
              <a:t>Analysts are often stuck passively viewing static dashboards, which is too slow to combat zero-day exploits and Advanced Persistent Threats (APTs).</a:t>
            </a: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500938" y="2324100"/>
            <a:ext cx="380619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9"/>
              </a:lnSpc>
            </a:pPr>
            <a:r>
              <a:rPr lang="en-IN" sz="2800" b="1" dirty="0">
                <a:solidFill>
                  <a:schemeClr val="bg1"/>
                </a:solidFill>
              </a:rPr>
              <a:t>Information Overload</a:t>
            </a:r>
            <a:endParaRPr lang="en-US" sz="240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6686550" y="3152775"/>
            <a:ext cx="4914900" cy="67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solidFill>
                  <a:schemeClr val="bg1"/>
                </a:solidFill>
              </a:rPr>
              <a:t>overwhelming volume of data from 30+ global locations and multiple threat types.</a:t>
            </a: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3373100" y="2324100"/>
            <a:ext cx="4057650" cy="378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49"/>
              </a:lnSpc>
            </a:pPr>
            <a:r>
              <a:rPr lang="en-IN" sz="2400" b="1" dirty="0">
                <a:solidFill>
                  <a:schemeClr val="bg1"/>
                </a:solidFill>
              </a:rPr>
              <a:t>Complex Tool Interaction</a:t>
            </a:r>
            <a:endParaRPr lang="en-US" sz="200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2515850" y="3152775"/>
            <a:ext cx="4914900" cy="101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solidFill>
                  <a:schemeClr val="bg1"/>
                </a:solidFill>
              </a:rPr>
              <a:t>Rapid threat response is hindered by traditional, click-driven interfaces that force analysts to take their hands off the keyboard.</a:t>
            </a: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7940667" y="5394007"/>
            <a:ext cx="3660783" cy="413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399" b="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Security Alert Overload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605212" y="7219950"/>
            <a:ext cx="11498580" cy="381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5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Need:</a:t>
            </a:r>
            <a:r>
              <a:rPr lang="en-US" sz="225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An AI-powered unified platform to transform chaos into actionable intelligence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7473612" y="9796463"/>
            <a:ext cx="70294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2 / 12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18288000" cy="971550"/>
            <a:chOff x="0" y="0"/>
            <a:chExt cx="24384000" cy="1295400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24384000" cy="1295400"/>
            </a:xfrm>
            <a:custGeom>
              <a:avLst/>
              <a:gdLst/>
              <a:ahLst/>
              <a:cxnLst/>
              <a:rect l="l" t="t" r="r" b="b"/>
              <a:pathLst>
                <a:path w="24384000" h="1295400">
                  <a:moveTo>
                    <a:pt x="0" y="0"/>
                  </a:moveTo>
                  <a:lnTo>
                    <a:pt x="24384000" y="0"/>
                  </a:lnTo>
                  <a:lnTo>
                    <a:pt x="24384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35" b="-735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571500" y="5729073"/>
            <a:ext cx="5031936" cy="2725632"/>
            <a:chOff x="0" y="0"/>
            <a:chExt cx="7315200" cy="3962400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7315200" cy="3962400"/>
            </a:xfrm>
            <a:custGeom>
              <a:avLst/>
              <a:gdLst/>
              <a:ahLst/>
              <a:cxnLst/>
              <a:rect l="l" t="t" r="r" b="b"/>
              <a:pathLst>
                <a:path w="7315200" h="3962400">
                  <a:moveTo>
                    <a:pt x="0" y="0"/>
                  </a:moveTo>
                  <a:lnTo>
                    <a:pt x="7315200" y="0"/>
                  </a:lnTo>
                  <a:lnTo>
                    <a:pt x="7315200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961" b="-961"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803856" y="5900683"/>
            <a:ext cx="728662" cy="800100"/>
            <a:chOff x="0" y="0"/>
            <a:chExt cx="971550" cy="1066800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971550" cy="1066800"/>
            </a:xfrm>
            <a:custGeom>
              <a:avLst/>
              <a:gdLst/>
              <a:ahLst/>
              <a:cxnLst/>
              <a:rect l="l" t="t" r="r" b="b"/>
              <a:pathLst>
                <a:path w="971550" h="1066800">
                  <a:moveTo>
                    <a:pt x="0" y="0"/>
                  </a:moveTo>
                  <a:lnTo>
                    <a:pt x="971550" y="0"/>
                  </a:lnTo>
                  <a:lnTo>
                    <a:pt x="97155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955004" y="6034486"/>
            <a:ext cx="385762" cy="457200"/>
            <a:chOff x="0" y="0"/>
            <a:chExt cx="514350" cy="609600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514350" cy="609600"/>
            </a:xfrm>
            <a:custGeom>
              <a:avLst/>
              <a:gdLst/>
              <a:ahLst/>
              <a:cxnLst/>
              <a:rect l="l" t="t" r="r" b="b"/>
              <a:pathLst>
                <a:path w="514350" h="609600">
                  <a:moveTo>
                    <a:pt x="0" y="0"/>
                  </a:moveTo>
                  <a:lnTo>
                    <a:pt x="514350" y="0"/>
                  </a:lnTo>
                  <a:lnTo>
                    <a:pt x="5143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6405639" y="5708036"/>
            <a:ext cx="5031936" cy="2725632"/>
            <a:chOff x="0" y="0"/>
            <a:chExt cx="7315200" cy="3962400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7315200" cy="3962400"/>
            </a:xfrm>
            <a:custGeom>
              <a:avLst/>
              <a:gdLst/>
              <a:ahLst/>
              <a:cxnLst/>
              <a:rect l="l" t="t" r="r" b="b"/>
              <a:pathLst>
                <a:path w="7315200" h="3962400">
                  <a:moveTo>
                    <a:pt x="0" y="0"/>
                  </a:moveTo>
                  <a:lnTo>
                    <a:pt x="7315200" y="0"/>
                  </a:lnTo>
                  <a:lnTo>
                    <a:pt x="7315200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6524801" y="5970804"/>
            <a:ext cx="685800" cy="800100"/>
            <a:chOff x="0" y="0"/>
            <a:chExt cx="914400" cy="1066800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914400" cy="1066800"/>
            </a:xfrm>
            <a:custGeom>
              <a:avLst/>
              <a:gdLst/>
              <a:ahLst/>
              <a:cxnLst/>
              <a:rect l="l" t="t" r="r" b="b"/>
              <a:pathLst>
                <a:path w="914400" h="10668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6696251" y="6142254"/>
            <a:ext cx="342900" cy="457200"/>
            <a:chOff x="0" y="0"/>
            <a:chExt cx="457200" cy="609600"/>
          </a:xfrm>
        </p:grpSpPr>
        <p:sp>
          <p:nvSpPr>
            <p:cNvPr id="33" name="Freeform 33" descr="preencoded.png"/>
            <p:cNvSpPr/>
            <p:nvPr/>
          </p:nvSpPr>
          <p:spPr>
            <a:xfrm>
              <a:off x="0" y="0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2247959" y="5695413"/>
            <a:ext cx="4925616" cy="2668042"/>
            <a:chOff x="0" y="0"/>
            <a:chExt cx="7315200" cy="3962400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7315200" cy="3962400"/>
            </a:xfrm>
            <a:custGeom>
              <a:avLst/>
              <a:gdLst/>
              <a:ahLst/>
              <a:cxnLst/>
              <a:rect l="l" t="t" r="r" b="b"/>
              <a:pathLst>
                <a:path w="7315200" h="3962400">
                  <a:moveTo>
                    <a:pt x="0" y="0"/>
                  </a:moveTo>
                  <a:lnTo>
                    <a:pt x="7315200" y="0"/>
                  </a:lnTo>
                  <a:lnTo>
                    <a:pt x="7315200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2438400" y="8824722"/>
            <a:ext cx="13716000" cy="857250"/>
            <a:chOff x="0" y="0"/>
            <a:chExt cx="18288000" cy="1143000"/>
          </a:xfrm>
        </p:grpSpPr>
        <p:sp>
          <p:nvSpPr>
            <p:cNvPr id="41" name="Freeform 41" descr="preencoded.png"/>
            <p:cNvSpPr/>
            <p:nvPr/>
          </p:nvSpPr>
          <p:spPr>
            <a:xfrm>
              <a:off x="0" y="0"/>
              <a:ext cx="18288000" cy="1143000"/>
            </a:xfrm>
            <a:custGeom>
              <a:avLst/>
              <a:gdLst/>
              <a:ahLst/>
              <a:cxnLst/>
              <a:rect l="l" t="t" r="r" b="b"/>
              <a:pathLst>
                <a:path w="18288000" h="1143000">
                  <a:moveTo>
                    <a:pt x="0" y="0"/>
                  </a:moveTo>
                  <a:lnTo>
                    <a:pt x="18288000" y="0"/>
                  </a:lnTo>
                  <a:lnTo>
                    <a:pt x="18288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3010145" y="9111008"/>
            <a:ext cx="385762" cy="385762"/>
            <a:chOff x="0" y="0"/>
            <a:chExt cx="381000" cy="381000"/>
          </a:xfrm>
        </p:grpSpPr>
        <p:sp>
          <p:nvSpPr>
            <p:cNvPr id="43" name="Freeform 43" descr="preencoded.png"/>
            <p:cNvSpPr/>
            <p:nvPr/>
          </p:nvSpPr>
          <p:spPr>
            <a:xfrm>
              <a:off x="0" y="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sp>
        <p:nvSpPr>
          <p:cNvPr id="44" name="TextBox 44"/>
          <p:cNvSpPr txBox="1"/>
          <p:nvPr/>
        </p:nvSpPr>
        <p:spPr>
          <a:xfrm>
            <a:off x="571500" y="214312"/>
            <a:ext cx="306943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Our Solution: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757612" y="214312"/>
            <a:ext cx="886396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0"/>
              </a:lnSpc>
            </a:pPr>
            <a:r>
              <a:rPr lang="en-IN" sz="3600" b="1" dirty="0">
                <a:solidFill>
                  <a:schemeClr val="bg1"/>
                </a:solidFill>
              </a:rPr>
              <a:t>A Unified, Intelligent Platform</a:t>
            </a:r>
            <a:endParaRPr lang="en-US" sz="320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328738" y="1885950"/>
            <a:ext cx="3540442" cy="318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endParaRPr lang="en-US" sz="180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305878" y="2286736"/>
            <a:ext cx="3540442" cy="267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50"/>
              </a:lnSpc>
            </a:pPr>
            <a:endParaRPr lang="en-US" sz="1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724269" y="6067824"/>
            <a:ext cx="3343275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Dashboard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35819" y="7090906"/>
            <a:ext cx="491490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dirty="0">
                <a:solidFill>
                  <a:schemeClr val="bg1"/>
                </a:solidFill>
                <a:latin typeface="+mj-lt"/>
                <a:ea typeface="Open Sans"/>
                <a:cs typeface="Open Sans"/>
                <a:sym typeface="Open Sans"/>
              </a:rPr>
              <a:t>A centralized " Cyber Threat Dashboard" provides a single pane of glass for all security events, showing blocked attacks and critical alerts.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413729" y="6032642"/>
            <a:ext cx="420052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ML-Powered Prediction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761559" y="7109871"/>
            <a:ext cx="4914900" cy="101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00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Leverages Machine Learning (Random Forest) to predict and classify threats automatically, enabling proactive defense.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539739" y="5954122"/>
            <a:ext cx="422052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49"/>
              </a:lnSpc>
            </a:pPr>
            <a:r>
              <a:rPr lang="en-IN" sz="2800" b="1" dirty="0">
                <a:solidFill>
                  <a:schemeClr val="bg1"/>
                </a:solidFill>
              </a:rPr>
              <a:t>⌨️ Command Palette </a:t>
            </a:r>
            <a:endParaRPr lang="en-US" sz="240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2537281" y="7090906"/>
            <a:ext cx="4914900" cy="101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solidFill>
                  <a:schemeClr val="bg1"/>
                </a:solidFill>
              </a:rPr>
              <a:t>A keyboard-driven power tool for </a:t>
            </a:r>
            <a:r>
              <a:rPr lang="en-US" sz="2000" b="1" dirty="0">
                <a:solidFill>
                  <a:schemeClr val="bg1"/>
                </a:solidFill>
              </a:rPr>
              <a:t>instant navigation</a:t>
            </a:r>
            <a:r>
              <a:rPr lang="en-US" sz="2000" dirty="0">
                <a:solidFill>
                  <a:schemeClr val="bg1"/>
                </a:solidFill>
              </a:rPr>
              <a:t> and quick actions across the platform.</a:t>
            </a: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3695081" y="9048560"/>
            <a:ext cx="12041790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5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Outcome:</a:t>
            </a:r>
            <a:r>
              <a:rPr lang="en-US" sz="225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Empowers analysts to move from reactive defense to proactive threat hunting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7473612" y="9796463"/>
            <a:ext cx="70294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3 / 12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388F7A-F3FD-23D4-2D12-EEE10DDFDC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919" y="1177579"/>
            <a:ext cx="7836892" cy="42781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18288000" cy="971550"/>
            <a:chOff x="0" y="0"/>
            <a:chExt cx="24384000" cy="1295400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24384000" cy="1295400"/>
            </a:xfrm>
            <a:custGeom>
              <a:avLst/>
              <a:gdLst/>
              <a:ahLst/>
              <a:cxnLst/>
              <a:rect l="l" t="t" r="r" b="b"/>
              <a:pathLst>
                <a:path w="24384000" h="1295400">
                  <a:moveTo>
                    <a:pt x="0" y="0"/>
                  </a:moveTo>
                  <a:lnTo>
                    <a:pt x="24384000" y="0"/>
                  </a:lnTo>
                  <a:lnTo>
                    <a:pt x="24384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35" b="-735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71500" y="1771650"/>
            <a:ext cx="5486400" cy="5029200"/>
            <a:chOff x="0" y="0"/>
            <a:chExt cx="7315200" cy="67056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7315200" cy="6705600"/>
            </a:xfrm>
            <a:custGeom>
              <a:avLst/>
              <a:gdLst/>
              <a:ahLst/>
              <a:cxnLst/>
              <a:rect l="l" t="t" r="r" b="b"/>
              <a:pathLst>
                <a:path w="7315200" h="6705600">
                  <a:moveTo>
                    <a:pt x="0" y="0"/>
                  </a:moveTo>
                  <a:lnTo>
                    <a:pt x="7315200" y="0"/>
                  </a:lnTo>
                  <a:lnTo>
                    <a:pt x="7315200" y="6705600"/>
                  </a:lnTo>
                  <a:lnTo>
                    <a:pt x="0" y="670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57250" y="2057400"/>
            <a:ext cx="671512" cy="742950"/>
            <a:chOff x="0" y="0"/>
            <a:chExt cx="895350" cy="9906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895350" cy="990600"/>
            </a:xfrm>
            <a:custGeom>
              <a:avLst/>
              <a:gdLst/>
              <a:ahLst/>
              <a:cxnLst/>
              <a:rect l="l" t="t" r="r" b="b"/>
              <a:pathLst>
                <a:path w="895350" h="990600">
                  <a:moveTo>
                    <a:pt x="0" y="0"/>
                  </a:moveTo>
                  <a:lnTo>
                    <a:pt x="895350" y="0"/>
                  </a:lnTo>
                  <a:lnTo>
                    <a:pt x="89535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28700" y="2228850"/>
            <a:ext cx="328612" cy="400050"/>
            <a:chOff x="0" y="0"/>
            <a:chExt cx="438150" cy="5334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438150" cy="533400"/>
            </a:xfrm>
            <a:custGeom>
              <a:avLst/>
              <a:gdLst/>
              <a:ahLst/>
              <a:cxnLst/>
              <a:rect l="l" t="t" r="r" b="b"/>
              <a:pathLst>
                <a:path w="438150" h="533400">
                  <a:moveTo>
                    <a:pt x="0" y="0"/>
                  </a:moveTo>
                  <a:lnTo>
                    <a:pt x="438150" y="0"/>
                  </a:lnTo>
                  <a:lnTo>
                    <a:pt x="43815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400800" y="1771650"/>
            <a:ext cx="5486400" cy="5029200"/>
            <a:chOff x="0" y="0"/>
            <a:chExt cx="7315200" cy="6705600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7315200" cy="6705600"/>
            </a:xfrm>
            <a:custGeom>
              <a:avLst/>
              <a:gdLst/>
              <a:ahLst/>
              <a:cxnLst/>
              <a:rect l="l" t="t" r="r" b="b"/>
              <a:pathLst>
                <a:path w="7315200" h="6705600">
                  <a:moveTo>
                    <a:pt x="0" y="0"/>
                  </a:moveTo>
                  <a:lnTo>
                    <a:pt x="7315200" y="0"/>
                  </a:lnTo>
                  <a:lnTo>
                    <a:pt x="7315200" y="6705600"/>
                  </a:lnTo>
                  <a:lnTo>
                    <a:pt x="0" y="670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686550" y="2057400"/>
            <a:ext cx="628650" cy="742950"/>
            <a:chOff x="0" y="0"/>
            <a:chExt cx="838200" cy="99060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838200" cy="990600"/>
            </a:xfrm>
            <a:custGeom>
              <a:avLst/>
              <a:gdLst/>
              <a:ahLst/>
              <a:cxnLst/>
              <a:rect l="l" t="t" r="r" b="b"/>
              <a:pathLst>
                <a:path w="838200" h="990600">
                  <a:moveTo>
                    <a:pt x="0" y="0"/>
                  </a:moveTo>
                  <a:lnTo>
                    <a:pt x="838200" y="0"/>
                  </a:lnTo>
                  <a:lnTo>
                    <a:pt x="8382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858000" y="2228850"/>
            <a:ext cx="285750" cy="400050"/>
            <a:chOff x="0" y="0"/>
            <a:chExt cx="381000" cy="53340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381000" cy="533400"/>
            </a:xfrm>
            <a:custGeom>
              <a:avLst/>
              <a:gdLst/>
              <a:ahLst/>
              <a:cxnLst/>
              <a:rect l="l" t="t" r="r" b="b"/>
              <a:pathLst>
                <a:path w="381000" h="5334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2230100" y="1771650"/>
            <a:ext cx="5486400" cy="5029200"/>
            <a:chOff x="0" y="0"/>
            <a:chExt cx="7315200" cy="670560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7315200" cy="6705600"/>
            </a:xfrm>
            <a:custGeom>
              <a:avLst/>
              <a:gdLst/>
              <a:ahLst/>
              <a:cxnLst/>
              <a:rect l="l" t="t" r="r" b="b"/>
              <a:pathLst>
                <a:path w="7315200" h="6705600">
                  <a:moveTo>
                    <a:pt x="0" y="0"/>
                  </a:moveTo>
                  <a:lnTo>
                    <a:pt x="7315200" y="0"/>
                  </a:lnTo>
                  <a:lnTo>
                    <a:pt x="7315200" y="6705600"/>
                  </a:lnTo>
                  <a:lnTo>
                    <a:pt x="0" y="670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515850" y="2057400"/>
            <a:ext cx="700088" cy="742950"/>
            <a:chOff x="0" y="0"/>
            <a:chExt cx="933450" cy="99060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933450" cy="990600"/>
            </a:xfrm>
            <a:custGeom>
              <a:avLst/>
              <a:gdLst/>
              <a:ahLst/>
              <a:cxnLst/>
              <a:rect l="l" t="t" r="r" b="b"/>
              <a:pathLst>
                <a:path w="933450" h="990600">
                  <a:moveTo>
                    <a:pt x="0" y="0"/>
                  </a:moveTo>
                  <a:lnTo>
                    <a:pt x="933450" y="0"/>
                  </a:lnTo>
                  <a:lnTo>
                    <a:pt x="93345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2687300" y="2228850"/>
            <a:ext cx="357188" cy="400050"/>
            <a:chOff x="0" y="0"/>
            <a:chExt cx="476250" cy="533400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476250" cy="533400"/>
            </a:xfrm>
            <a:custGeom>
              <a:avLst/>
              <a:gdLst/>
              <a:ahLst/>
              <a:cxnLst/>
              <a:rect l="l" t="t" r="r" b="b"/>
              <a:pathLst>
                <a:path w="476250" h="533400">
                  <a:moveTo>
                    <a:pt x="0" y="0"/>
                  </a:moveTo>
                  <a:lnTo>
                    <a:pt x="476250" y="0"/>
                  </a:lnTo>
                  <a:lnTo>
                    <a:pt x="47625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2286000" y="8172450"/>
            <a:ext cx="13716000" cy="857250"/>
            <a:chOff x="0" y="0"/>
            <a:chExt cx="18288000" cy="1143000"/>
          </a:xfrm>
        </p:grpSpPr>
        <p:sp>
          <p:nvSpPr>
            <p:cNvPr id="33" name="Freeform 33" descr="preencoded.png"/>
            <p:cNvSpPr/>
            <p:nvPr/>
          </p:nvSpPr>
          <p:spPr>
            <a:xfrm>
              <a:off x="0" y="0"/>
              <a:ext cx="18288000" cy="1143000"/>
            </a:xfrm>
            <a:custGeom>
              <a:avLst/>
              <a:gdLst/>
              <a:ahLst/>
              <a:cxnLst/>
              <a:rect l="l" t="t" r="r" b="b"/>
              <a:pathLst>
                <a:path w="18288000" h="1143000">
                  <a:moveTo>
                    <a:pt x="0" y="0"/>
                  </a:moveTo>
                  <a:lnTo>
                    <a:pt x="18288000" y="0"/>
                  </a:lnTo>
                  <a:lnTo>
                    <a:pt x="18288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4443412" y="8439150"/>
            <a:ext cx="328612" cy="285750"/>
            <a:chOff x="0" y="0"/>
            <a:chExt cx="438150" cy="381000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438150" cy="381000"/>
            </a:xfrm>
            <a:custGeom>
              <a:avLst/>
              <a:gdLst/>
              <a:ahLst/>
              <a:cxnLst/>
              <a:rect l="l" t="t" r="r" b="b"/>
              <a:pathLst>
                <a:path w="438150" h="381000">
                  <a:moveTo>
                    <a:pt x="0" y="0"/>
                  </a:moveTo>
                  <a:lnTo>
                    <a:pt x="438150" y="0"/>
                  </a:lnTo>
                  <a:lnTo>
                    <a:pt x="4381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sp>
        <p:nvSpPr>
          <p:cNvPr id="40" name="TextBox 40"/>
          <p:cNvSpPr txBox="1"/>
          <p:nvPr/>
        </p:nvSpPr>
        <p:spPr>
          <a:xfrm>
            <a:off x="571500" y="214312"/>
            <a:ext cx="291465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Key Feature: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614738" y="214312"/>
            <a:ext cx="6840855" cy="528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 Dashboard &amp; AI Core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00100" y="1104900"/>
            <a:ext cx="2002536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 unified platform providing real-time insights and AI-powered analysis.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700212" y="2181225"/>
            <a:ext cx="334327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Unified Dashboard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57250" y="2924175"/>
            <a:ext cx="49149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At-a-glance metrics for security events with live-updating charts.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486650" y="2181225"/>
            <a:ext cx="298323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 Event Feeds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686550" y="2924175"/>
            <a:ext cx="49149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Auto-refreshing tables for real-time threat intelligence.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387387" y="2181225"/>
            <a:ext cx="4086225" cy="36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Chatbot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515850" y="2924175"/>
            <a:ext cx="49149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Conversational AI that understands dashboard context for quick insights.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4619625" y="8362950"/>
            <a:ext cx="11249164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5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Benefit:</a:t>
            </a:r>
            <a:r>
              <a:rPr lang="en-US" sz="22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Transform complex security data into actionable intelligence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7473612" y="9796463"/>
            <a:ext cx="70294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4 / 12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B950D57-4BBA-D765-DD76-912561B54CA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3700479"/>
            <a:ext cx="4846320" cy="2880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FA55ADA-83E6-4EF1-CE95-15D4315B42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310" y="3665414"/>
            <a:ext cx="2287628" cy="30681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736187-7C97-6FEF-A1BC-5A36194C017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82" y="3763459"/>
            <a:ext cx="4914900" cy="28170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18288000" cy="971550"/>
            <a:chOff x="0" y="0"/>
            <a:chExt cx="24384000" cy="1295400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24384000" cy="1295400"/>
            </a:xfrm>
            <a:custGeom>
              <a:avLst/>
              <a:gdLst/>
              <a:ahLst/>
              <a:cxnLst/>
              <a:rect l="l" t="t" r="r" b="b"/>
              <a:pathLst>
                <a:path w="24384000" h="1295400">
                  <a:moveTo>
                    <a:pt x="0" y="0"/>
                  </a:moveTo>
                  <a:lnTo>
                    <a:pt x="24384000" y="0"/>
                  </a:lnTo>
                  <a:lnTo>
                    <a:pt x="24384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35" b="-735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71500" y="1885950"/>
            <a:ext cx="5486400" cy="3943350"/>
            <a:chOff x="0" y="0"/>
            <a:chExt cx="7315200" cy="52578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7315200" cy="5257800"/>
            </a:xfrm>
            <a:custGeom>
              <a:avLst/>
              <a:gdLst/>
              <a:ahLst/>
              <a:cxnLst/>
              <a:rect l="l" t="t" r="r" b="b"/>
              <a:pathLst>
                <a:path w="7315200" h="5257800">
                  <a:moveTo>
                    <a:pt x="0" y="0"/>
                  </a:moveTo>
                  <a:lnTo>
                    <a:pt x="7315200" y="0"/>
                  </a:lnTo>
                  <a:lnTo>
                    <a:pt x="7315200" y="5257800"/>
                  </a:lnTo>
                  <a:lnTo>
                    <a:pt x="0" y="525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57250" y="2171700"/>
            <a:ext cx="685800" cy="800100"/>
            <a:chOff x="0" y="0"/>
            <a:chExt cx="914400" cy="10668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" cy="1066800"/>
            </a:xfrm>
            <a:custGeom>
              <a:avLst/>
              <a:gdLst/>
              <a:ahLst/>
              <a:cxnLst/>
              <a:rect l="l" t="t" r="r" b="b"/>
              <a:pathLst>
                <a:path w="914400" h="10668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28700" y="2343150"/>
            <a:ext cx="342900" cy="457200"/>
            <a:chOff x="0" y="0"/>
            <a:chExt cx="457200" cy="6096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691533" y="4572000"/>
            <a:ext cx="1909167" cy="400050"/>
            <a:chOff x="0" y="0"/>
            <a:chExt cx="2545556" cy="53340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2545588" cy="533400"/>
            </a:xfrm>
            <a:custGeom>
              <a:avLst/>
              <a:gdLst/>
              <a:ahLst/>
              <a:cxnLst/>
              <a:rect l="l" t="t" r="r" b="b"/>
              <a:pathLst>
                <a:path w="2545588" h="533400">
                  <a:moveTo>
                    <a:pt x="0" y="0"/>
                  </a:moveTo>
                  <a:lnTo>
                    <a:pt x="2545588" y="0"/>
                  </a:lnTo>
                  <a:lnTo>
                    <a:pt x="2545588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34" r="1" b="-234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28700" y="5122070"/>
            <a:ext cx="214312" cy="214312"/>
            <a:chOff x="0" y="0"/>
            <a:chExt cx="285750" cy="28575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0" y="0"/>
                  </a:moveTo>
                  <a:lnTo>
                    <a:pt x="285750" y="0"/>
                  </a:lnTo>
                  <a:lnTo>
                    <a:pt x="285750" y="285750"/>
                  </a:lnTo>
                  <a:lnTo>
                    <a:pt x="0" y="285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6400800" y="1885950"/>
            <a:ext cx="5486400" cy="3943350"/>
            <a:chOff x="0" y="0"/>
            <a:chExt cx="7315200" cy="525780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7315200" cy="5257800"/>
            </a:xfrm>
            <a:custGeom>
              <a:avLst/>
              <a:gdLst/>
              <a:ahLst/>
              <a:cxnLst/>
              <a:rect l="l" t="t" r="r" b="b"/>
              <a:pathLst>
                <a:path w="7315200" h="5257800">
                  <a:moveTo>
                    <a:pt x="0" y="0"/>
                  </a:moveTo>
                  <a:lnTo>
                    <a:pt x="7315200" y="0"/>
                  </a:lnTo>
                  <a:lnTo>
                    <a:pt x="7315200" y="5257800"/>
                  </a:lnTo>
                  <a:lnTo>
                    <a:pt x="0" y="525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6686550" y="2171700"/>
            <a:ext cx="685800" cy="800100"/>
            <a:chOff x="0" y="0"/>
            <a:chExt cx="914400" cy="106680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914400" cy="1066800"/>
            </a:xfrm>
            <a:custGeom>
              <a:avLst/>
              <a:gdLst/>
              <a:ahLst/>
              <a:cxnLst/>
              <a:rect l="l" t="t" r="r" b="b"/>
              <a:pathLst>
                <a:path w="914400" h="10668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6858000" y="2343150"/>
            <a:ext cx="342900" cy="457200"/>
            <a:chOff x="0" y="0"/>
            <a:chExt cx="457200" cy="609600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6686550" y="4114800"/>
            <a:ext cx="4914900" cy="1428750"/>
            <a:chOff x="0" y="0"/>
            <a:chExt cx="6553200" cy="1905000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6553200" cy="1905000"/>
            </a:xfrm>
            <a:custGeom>
              <a:avLst/>
              <a:gdLst/>
              <a:ahLst/>
              <a:cxnLst/>
              <a:rect l="l" t="t" r="r" b="b"/>
              <a:pathLst>
                <a:path w="6553200" h="1905000">
                  <a:moveTo>
                    <a:pt x="0" y="0"/>
                  </a:moveTo>
                  <a:lnTo>
                    <a:pt x="6553200" y="0"/>
                  </a:lnTo>
                  <a:lnTo>
                    <a:pt x="6553200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9400728" y="4286250"/>
            <a:ext cx="2029272" cy="400050"/>
            <a:chOff x="0" y="0"/>
            <a:chExt cx="2705696" cy="533400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2705735" cy="533400"/>
            </a:xfrm>
            <a:custGeom>
              <a:avLst/>
              <a:gdLst/>
              <a:ahLst/>
              <a:cxnLst/>
              <a:rect l="l" t="t" r="r" b="b"/>
              <a:pathLst>
                <a:path w="2705735" h="533400">
                  <a:moveTo>
                    <a:pt x="0" y="0"/>
                  </a:moveTo>
                  <a:lnTo>
                    <a:pt x="2705735" y="0"/>
                  </a:lnTo>
                  <a:lnTo>
                    <a:pt x="2705735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11" r="1" b="-11"/>
              </a:stretch>
            </a:blip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6858000" y="4800600"/>
            <a:ext cx="4572000" cy="571500"/>
            <a:chOff x="0" y="0"/>
            <a:chExt cx="6096000" cy="762000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6096000" cy="762000"/>
            </a:xfrm>
            <a:custGeom>
              <a:avLst/>
              <a:gdLst/>
              <a:ahLst/>
              <a:cxnLst/>
              <a:rect l="l" t="t" r="r" b="b"/>
              <a:pathLst>
                <a:path w="6096000" h="762000">
                  <a:moveTo>
                    <a:pt x="0" y="0"/>
                  </a:moveTo>
                  <a:lnTo>
                    <a:pt x="6096000" y="0"/>
                  </a:lnTo>
                  <a:lnTo>
                    <a:pt x="6096000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8001000" y="4857750"/>
            <a:ext cx="114300" cy="114300"/>
            <a:chOff x="0" y="0"/>
            <a:chExt cx="152400" cy="152400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9144000" y="4972050"/>
            <a:ext cx="114300" cy="114300"/>
            <a:chOff x="0" y="0"/>
            <a:chExt cx="152400" cy="152400"/>
          </a:xfrm>
        </p:grpSpPr>
        <p:sp>
          <p:nvSpPr>
            <p:cNvPr id="33" name="Freeform 33" descr="preencoded.png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0287000" y="4914900"/>
            <a:ext cx="114300" cy="114300"/>
            <a:chOff x="0" y="0"/>
            <a:chExt cx="152400" cy="152400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12230100" y="1885950"/>
            <a:ext cx="5486400" cy="3943350"/>
            <a:chOff x="0" y="0"/>
            <a:chExt cx="7315200" cy="5257800"/>
          </a:xfrm>
        </p:grpSpPr>
        <p:sp>
          <p:nvSpPr>
            <p:cNvPr id="37" name="Freeform 37" descr="preencoded.png"/>
            <p:cNvSpPr/>
            <p:nvPr/>
          </p:nvSpPr>
          <p:spPr>
            <a:xfrm>
              <a:off x="0" y="0"/>
              <a:ext cx="7315200" cy="5257800"/>
            </a:xfrm>
            <a:custGeom>
              <a:avLst/>
              <a:gdLst/>
              <a:ahLst/>
              <a:cxnLst/>
              <a:rect l="l" t="t" r="r" b="b"/>
              <a:pathLst>
                <a:path w="7315200" h="5257800">
                  <a:moveTo>
                    <a:pt x="0" y="0"/>
                  </a:moveTo>
                  <a:lnTo>
                    <a:pt x="7315200" y="0"/>
                  </a:lnTo>
                  <a:lnTo>
                    <a:pt x="7315200" y="5257800"/>
                  </a:lnTo>
                  <a:lnTo>
                    <a:pt x="0" y="525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12515850" y="2171700"/>
            <a:ext cx="685800" cy="800100"/>
            <a:chOff x="0" y="0"/>
            <a:chExt cx="914400" cy="1066800"/>
          </a:xfrm>
        </p:grpSpPr>
        <p:sp>
          <p:nvSpPr>
            <p:cNvPr id="39" name="Freeform 39" descr="preencoded.png"/>
            <p:cNvSpPr/>
            <p:nvPr/>
          </p:nvSpPr>
          <p:spPr>
            <a:xfrm>
              <a:off x="0" y="0"/>
              <a:ext cx="914400" cy="1066800"/>
            </a:xfrm>
            <a:custGeom>
              <a:avLst/>
              <a:gdLst/>
              <a:ahLst/>
              <a:cxnLst/>
              <a:rect l="l" t="t" r="r" b="b"/>
              <a:pathLst>
                <a:path w="914400" h="10668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2687300" y="2343150"/>
            <a:ext cx="342900" cy="457200"/>
            <a:chOff x="0" y="0"/>
            <a:chExt cx="457200" cy="609600"/>
          </a:xfrm>
        </p:grpSpPr>
        <p:sp>
          <p:nvSpPr>
            <p:cNvPr id="41" name="Freeform 41" descr="preencoded.png"/>
            <p:cNvSpPr/>
            <p:nvPr/>
          </p:nvSpPr>
          <p:spPr>
            <a:xfrm>
              <a:off x="0" y="0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12515850" y="4400550"/>
            <a:ext cx="4914900" cy="1143000"/>
            <a:chOff x="0" y="0"/>
            <a:chExt cx="6553200" cy="1524000"/>
          </a:xfrm>
        </p:grpSpPr>
        <p:sp>
          <p:nvSpPr>
            <p:cNvPr id="43" name="Freeform 43" descr="preencoded.png"/>
            <p:cNvSpPr/>
            <p:nvPr/>
          </p:nvSpPr>
          <p:spPr>
            <a:xfrm>
              <a:off x="0" y="0"/>
              <a:ext cx="6553200" cy="1524000"/>
            </a:xfrm>
            <a:custGeom>
              <a:avLst/>
              <a:gdLst/>
              <a:ahLst/>
              <a:cxnLst/>
              <a:rect l="l" t="t" r="r" b="b"/>
              <a:pathLst>
                <a:path w="6553200" h="1524000">
                  <a:moveTo>
                    <a:pt x="0" y="0"/>
                  </a:moveTo>
                  <a:lnTo>
                    <a:pt x="6553200" y="0"/>
                  </a:lnTo>
                  <a:lnTo>
                    <a:pt x="6553200" y="1524000"/>
                  </a:lnTo>
                  <a:lnTo>
                    <a:pt x="0" y="152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15470237" y="4572000"/>
            <a:ext cx="1789064" cy="400050"/>
            <a:chOff x="0" y="0"/>
            <a:chExt cx="2385418" cy="533400"/>
          </a:xfrm>
        </p:grpSpPr>
        <p:sp>
          <p:nvSpPr>
            <p:cNvPr id="45" name="Freeform 45" descr="preencoded.png"/>
            <p:cNvSpPr/>
            <p:nvPr/>
          </p:nvSpPr>
          <p:spPr>
            <a:xfrm>
              <a:off x="0" y="0"/>
              <a:ext cx="2385441" cy="533400"/>
            </a:xfrm>
            <a:custGeom>
              <a:avLst/>
              <a:gdLst/>
              <a:ahLst/>
              <a:cxnLst/>
              <a:rect l="l" t="t" r="r" b="b"/>
              <a:pathLst>
                <a:path w="2385441" h="533400">
                  <a:moveTo>
                    <a:pt x="0" y="0"/>
                  </a:moveTo>
                  <a:lnTo>
                    <a:pt x="2385441" y="0"/>
                  </a:lnTo>
                  <a:lnTo>
                    <a:pt x="2385441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t="-87" b="-87"/>
              </a:stretch>
            </a:blipFill>
          </p:spPr>
        </p:sp>
      </p:grpSp>
      <p:grpSp>
        <p:nvGrpSpPr>
          <p:cNvPr id="46" name="Group 46"/>
          <p:cNvGrpSpPr>
            <a:grpSpLocks noChangeAspect="1"/>
          </p:cNvGrpSpPr>
          <p:nvPr/>
        </p:nvGrpSpPr>
        <p:grpSpPr>
          <a:xfrm>
            <a:off x="12687300" y="5157788"/>
            <a:ext cx="3486150" cy="142875"/>
            <a:chOff x="0" y="0"/>
            <a:chExt cx="4648200" cy="190500"/>
          </a:xfrm>
        </p:grpSpPr>
        <p:sp>
          <p:nvSpPr>
            <p:cNvPr id="47" name="Freeform 47" descr="preencoded.png"/>
            <p:cNvSpPr/>
            <p:nvPr/>
          </p:nvSpPr>
          <p:spPr>
            <a:xfrm>
              <a:off x="0" y="0"/>
              <a:ext cx="4648200" cy="190500"/>
            </a:xfrm>
            <a:custGeom>
              <a:avLst/>
              <a:gdLst/>
              <a:ahLst/>
              <a:cxnLst/>
              <a:rect l="l" t="t" r="r" b="b"/>
              <a:pathLst>
                <a:path w="4648200" h="190500">
                  <a:moveTo>
                    <a:pt x="0" y="0"/>
                  </a:moveTo>
                  <a:lnTo>
                    <a:pt x="4648200" y="0"/>
                  </a:lnTo>
                  <a:lnTo>
                    <a:pt x="4648200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/>
              </a:stretch>
            </a:blipFill>
          </p:spPr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12687300" y="5158085"/>
            <a:ext cx="2782936" cy="142578"/>
            <a:chOff x="0" y="0"/>
            <a:chExt cx="3718322" cy="190500"/>
          </a:xfrm>
        </p:grpSpPr>
        <p:sp>
          <p:nvSpPr>
            <p:cNvPr id="49" name="Freeform 49" descr="preencoded.png"/>
            <p:cNvSpPr/>
            <p:nvPr/>
          </p:nvSpPr>
          <p:spPr>
            <a:xfrm>
              <a:off x="0" y="0"/>
              <a:ext cx="3718306" cy="190500"/>
            </a:xfrm>
            <a:custGeom>
              <a:avLst/>
              <a:gdLst/>
              <a:ahLst/>
              <a:cxnLst/>
              <a:rect l="l" t="t" r="r" b="b"/>
              <a:pathLst>
                <a:path w="3718306" h="190500">
                  <a:moveTo>
                    <a:pt x="0" y="0"/>
                  </a:moveTo>
                  <a:lnTo>
                    <a:pt x="3718306" y="0"/>
                  </a:lnTo>
                  <a:lnTo>
                    <a:pt x="3718306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t="-48" b="-48"/>
              </a:stretch>
            </a:blipFill>
          </p:spPr>
        </p:sp>
      </p:grpSp>
      <p:grpSp>
        <p:nvGrpSpPr>
          <p:cNvPr id="50" name="Group 50"/>
          <p:cNvGrpSpPr>
            <a:grpSpLocks noChangeAspect="1"/>
          </p:cNvGrpSpPr>
          <p:nvPr/>
        </p:nvGrpSpPr>
        <p:grpSpPr>
          <a:xfrm>
            <a:off x="685800" y="6286500"/>
            <a:ext cx="3200400" cy="1085850"/>
            <a:chOff x="0" y="0"/>
            <a:chExt cx="4267200" cy="1447800"/>
          </a:xfrm>
        </p:grpSpPr>
        <p:sp>
          <p:nvSpPr>
            <p:cNvPr id="51" name="Freeform 51" descr="preencoded.png"/>
            <p:cNvSpPr/>
            <p:nvPr/>
          </p:nvSpPr>
          <p:spPr>
            <a:xfrm>
              <a:off x="0" y="0"/>
              <a:ext cx="4267200" cy="1447800"/>
            </a:xfrm>
            <a:custGeom>
              <a:avLst/>
              <a:gdLst/>
              <a:ahLst/>
              <a:cxnLst/>
              <a:rect l="l" t="t" r="r" b="b"/>
              <a:pathLst>
                <a:path w="4267200" h="1447800">
                  <a:moveTo>
                    <a:pt x="0" y="0"/>
                  </a:moveTo>
                  <a:lnTo>
                    <a:pt x="4267200" y="0"/>
                  </a:lnTo>
                  <a:lnTo>
                    <a:pt x="42672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2157412" y="6457950"/>
            <a:ext cx="257175" cy="400050"/>
            <a:chOff x="0" y="0"/>
            <a:chExt cx="342900" cy="533400"/>
          </a:xfrm>
        </p:grpSpPr>
        <p:sp>
          <p:nvSpPr>
            <p:cNvPr id="53" name="Freeform 53" descr="preencoded.png"/>
            <p:cNvSpPr/>
            <p:nvPr/>
          </p:nvSpPr>
          <p:spPr>
            <a:xfrm>
              <a:off x="0" y="0"/>
              <a:ext cx="342900" cy="533400"/>
            </a:xfrm>
            <a:custGeom>
              <a:avLst/>
              <a:gdLst/>
              <a:ahLst/>
              <a:cxnLst/>
              <a:rect l="l" t="t" r="r" b="b"/>
              <a:pathLst>
                <a:path w="342900" h="533400">
                  <a:moveTo>
                    <a:pt x="0" y="0"/>
                  </a:moveTo>
                  <a:lnTo>
                    <a:pt x="342900" y="0"/>
                  </a:lnTo>
                  <a:lnTo>
                    <a:pt x="3429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/>
              </a:stretch>
            </a:blipFill>
          </p:spPr>
        </p:sp>
      </p:grpSp>
      <p:grpSp>
        <p:nvGrpSpPr>
          <p:cNvPr id="54" name="Group 54"/>
          <p:cNvGrpSpPr>
            <a:grpSpLocks noChangeAspect="1"/>
          </p:cNvGrpSpPr>
          <p:nvPr/>
        </p:nvGrpSpPr>
        <p:grpSpPr>
          <a:xfrm>
            <a:off x="3886200" y="6807994"/>
            <a:ext cx="1371600" cy="64294"/>
            <a:chOff x="0" y="0"/>
            <a:chExt cx="1219200" cy="57150"/>
          </a:xfrm>
        </p:grpSpPr>
        <p:sp>
          <p:nvSpPr>
            <p:cNvPr id="55" name="Freeform 55" descr="preencoded.png"/>
            <p:cNvSpPr/>
            <p:nvPr/>
          </p:nvSpPr>
          <p:spPr>
            <a:xfrm>
              <a:off x="0" y="0"/>
              <a:ext cx="1219200" cy="57150"/>
            </a:xfrm>
            <a:custGeom>
              <a:avLst/>
              <a:gdLst/>
              <a:ahLst/>
              <a:cxnLst/>
              <a:rect l="l" t="t" r="r" b="b"/>
              <a:pathLst>
                <a:path w="1219200" h="57150">
                  <a:moveTo>
                    <a:pt x="0" y="0"/>
                  </a:moveTo>
                  <a:lnTo>
                    <a:pt x="1219200" y="0"/>
                  </a:lnTo>
                  <a:lnTo>
                    <a:pt x="1219200" y="57150"/>
                  </a:lnTo>
                  <a:lnTo>
                    <a:pt x="0" y="57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/>
              </a:stretch>
            </a:blipFill>
          </p:spPr>
        </p:sp>
      </p:grpSp>
      <p:grpSp>
        <p:nvGrpSpPr>
          <p:cNvPr id="56" name="Group 56"/>
          <p:cNvGrpSpPr>
            <a:grpSpLocks noChangeAspect="1"/>
          </p:cNvGrpSpPr>
          <p:nvPr/>
        </p:nvGrpSpPr>
        <p:grpSpPr>
          <a:xfrm>
            <a:off x="5257800" y="6286500"/>
            <a:ext cx="3200400" cy="1085850"/>
            <a:chOff x="0" y="0"/>
            <a:chExt cx="4267200" cy="1447800"/>
          </a:xfrm>
        </p:grpSpPr>
        <p:sp>
          <p:nvSpPr>
            <p:cNvPr id="57" name="Freeform 57" descr="preencoded.png"/>
            <p:cNvSpPr/>
            <p:nvPr/>
          </p:nvSpPr>
          <p:spPr>
            <a:xfrm>
              <a:off x="0" y="0"/>
              <a:ext cx="4267200" cy="1447800"/>
            </a:xfrm>
            <a:custGeom>
              <a:avLst/>
              <a:gdLst/>
              <a:ahLst/>
              <a:cxnLst/>
              <a:rect l="l" t="t" r="r" b="b"/>
              <a:pathLst>
                <a:path w="4267200" h="1447800">
                  <a:moveTo>
                    <a:pt x="0" y="0"/>
                  </a:moveTo>
                  <a:lnTo>
                    <a:pt x="4267200" y="0"/>
                  </a:lnTo>
                  <a:lnTo>
                    <a:pt x="42672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</p:sp>
      </p:grpSp>
      <p:grpSp>
        <p:nvGrpSpPr>
          <p:cNvPr id="58" name="Group 58"/>
          <p:cNvGrpSpPr>
            <a:grpSpLocks noChangeAspect="1"/>
          </p:cNvGrpSpPr>
          <p:nvPr/>
        </p:nvGrpSpPr>
        <p:grpSpPr>
          <a:xfrm>
            <a:off x="6715125" y="6457950"/>
            <a:ext cx="285750" cy="400050"/>
            <a:chOff x="0" y="0"/>
            <a:chExt cx="381000" cy="533400"/>
          </a:xfrm>
        </p:grpSpPr>
        <p:sp>
          <p:nvSpPr>
            <p:cNvPr id="59" name="Freeform 59" descr="preencoded.png"/>
            <p:cNvSpPr/>
            <p:nvPr/>
          </p:nvSpPr>
          <p:spPr>
            <a:xfrm>
              <a:off x="0" y="0"/>
              <a:ext cx="381000" cy="533400"/>
            </a:xfrm>
            <a:custGeom>
              <a:avLst/>
              <a:gdLst/>
              <a:ahLst/>
              <a:cxnLst/>
              <a:rect l="l" t="t" r="r" b="b"/>
              <a:pathLst>
                <a:path w="381000" h="5334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/>
              <a:stretch>
                <a:fillRect/>
              </a:stretch>
            </a:blipFill>
          </p:spPr>
        </p:sp>
      </p:grpSp>
      <p:grpSp>
        <p:nvGrpSpPr>
          <p:cNvPr id="60" name="Group 60"/>
          <p:cNvGrpSpPr>
            <a:grpSpLocks noChangeAspect="1"/>
          </p:cNvGrpSpPr>
          <p:nvPr/>
        </p:nvGrpSpPr>
        <p:grpSpPr>
          <a:xfrm>
            <a:off x="8458200" y="6797279"/>
            <a:ext cx="1371600" cy="64294"/>
            <a:chOff x="0" y="0"/>
            <a:chExt cx="1219200" cy="57150"/>
          </a:xfrm>
        </p:grpSpPr>
        <p:sp>
          <p:nvSpPr>
            <p:cNvPr id="61" name="Freeform 61" descr="preencoded.png"/>
            <p:cNvSpPr/>
            <p:nvPr/>
          </p:nvSpPr>
          <p:spPr>
            <a:xfrm>
              <a:off x="0" y="0"/>
              <a:ext cx="1219200" cy="57150"/>
            </a:xfrm>
            <a:custGeom>
              <a:avLst/>
              <a:gdLst/>
              <a:ahLst/>
              <a:cxnLst/>
              <a:rect l="l" t="t" r="r" b="b"/>
              <a:pathLst>
                <a:path w="1219200" h="57150">
                  <a:moveTo>
                    <a:pt x="0" y="0"/>
                  </a:moveTo>
                  <a:lnTo>
                    <a:pt x="1219200" y="0"/>
                  </a:lnTo>
                  <a:lnTo>
                    <a:pt x="1219200" y="57150"/>
                  </a:lnTo>
                  <a:lnTo>
                    <a:pt x="0" y="57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/>
              <a:stretch>
                <a:fillRect/>
              </a:stretch>
            </a:blipFill>
          </p:spPr>
        </p:sp>
      </p:grpSp>
      <p:grpSp>
        <p:nvGrpSpPr>
          <p:cNvPr id="62" name="Group 62"/>
          <p:cNvGrpSpPr>
            <a:grpSpLocks noChangeAspect="1"/>
          </p:cNvGrpSpPr>
          <p:nvPr/>
        </p:nvGrpSpPr>
        <p:grpSpPr>
          <a:xfrm>
            <a:off x="9829800" y="6286500"/>
            <a:ext cx="3200400" cy="1085850"/>
            <a:chOff x="0" y="0"/>
            <a:chExt cx="4267200" cy="1447800"/>
          </a:xfrm>
        </p:grpSpPr>
        <p:sp>
          <p:nvSpPr>
            <p:cNvPr id="63" name="Freeform 63" descr="preencoded.png"/>
            <p:cNvSpPr/>
            <p:nvPr/>
          </p:nvSpPr>
          <p:spPr>
            <a:xfrm>
              <a:off x="0" y="0"/>
              <a:ext cx="4267200" cy="1447800"/>
            </a:xfrm>
            <a:custGeom>
              <a:avLst/>
              <a:gdLst/>
              <a:ahLst/>
              <a:cxnLst/>
              <a:rect l="l" t="t" r="r" b="b"/>
              <a:pathLst>
                <a:path w="4267200" h="1447800">
                  <a:moveTo>
                    <a:pt x="0" y="0"/>
                  </a:moveTo>
                  <a:lnTo>
                    <a:pt x="4267200" y="0"/>
                  </a:lnTo>
                  <a:lnTo>
                    <a:pt x="42672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</p:sp>
      </p:grpSp>
      <p:grpSp>
        <p:nvGrpSpPr>
          <p:cNvPr id="64" name="Group 64"/>
          <p:cNvGrpSpPr>
            <a:grpSpLocks noChangeAspect="1"/>
          </p:cNvGrpSpPr>
          <p:nvPr/>
        </p:nvGrpSpPr>
        <p:grpSpPr>
          <a:xfrm>
            <a:off x="11251407" y="6457950"/>
            <a:ext cx="357188" cy="400050"/>
            <a:chOff x="0" y="0"/>
            <a:chExt cx="476250" cy="533400"/>
          </a:xfrm>
        </p:grpSpPr>
        <p:sp>
          <p:nvSpPr>
            <p:cNvPr id="65" name="Freeform 65" descr="preencoded.png"/>
            <p:cNvSpPr/>
            <p:nvPr/>
          </p:nvSpPr>
          <p:spPr>
            <a:xfrm>
              <a:off x="0" y="0"/>
              <a:ext cx="476250" cy="533400"/>
            </a:xfrm>
            <a:custGeom>
              <a:avLst/>
              <a:gdLst/>
              <a:ahLst/>
              <a:cxnLst/>
              <a:rect l="l" t="t" r="r" b="b"/>
              <a:pathLst>
                <a:path w="476250" h="533400">
                  <a:moveTo>
                    <a:pt x="0" y="0"/>
                  </a:moveTo>
                  <a:lnTo>
                    <a:pt x="476250" y="0"/>
                  </a:lnTo>
                  <a:lnTo>
                    <a:pt x="47625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</p:spPr>
        </p:sp>
      </p:grpSp>
      <p:grpSp>
        <p:nvGrpSpPr>
          <p:cNvPr id="66" name="Group 66"/>
          <p:cNvGrpSpPr>
            <a:grpSpLocks noChangeAspect="1"/>
          </p:cNvGrpSpPr>
          <p:nvPr/>
        </p:nvGrpSpPr>
        <p:grpSpPr>
          <a:xfrm>
            <a:off x="13081635" y="6794332"/>
            <a:ext cx="1205865" cy="56525"/>
            <a:chOff x="0" y="0"/>
            <a:chExt cx="1219200" cy="57150"/>
          </a:xfrm>
        </p:grpSpPr>
        <p:sp>
          <p:nvSpPr>
            <p:cNvPr id="67" name="Freeform 67" descr="preencoded.png"/>
            <p:cNvSpPr/>
            <p:nvPr/>
          </p:nvSpPr>
          <p:spPr>
            <a:xfrm>
              <a:off x="0" y="0"/>
              <a:ext cx="1219200" cy="57150"/>
            </a:xfrm>
            <a:custGeom>
              <a:avLst/>
              <a:gdLst/>
              <a:ahLst/>
              <a:cxnLst/>
              <a:rect l="l" t="t" r="r" b="b"/>
              <a:pathLst>
                <a:path w="1219200" h="57150">
                  <a:moveTo>
                    <a:pt x="0" y="0"/>
                  </a:moveTo>
                  <a:lnTo>
                    <a:pt x="1219200" y="0"/>
                  </a:lnTo>
                  <a:lnTo>
                    <a:pt x="1219200" y="57150"/>
                  </a:lnTo>
                  <a:lnTo>
                    <a:pt x="0" y="57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/>
              <a:stretch>
                <a:fillRect/>
              </a:stretch>
            </a:blipFill>
          </p:spPr>
        </p:sp>
      </p:grpSp>
      <p:grpSp>
        <p:nvGrpSpPr>
          <p:cNvPr id="68" name="Group 68"/>
          <p:cNvGrpSpPr>
            <a:grpSpLocks noChangeAspect="1"/>
          </p:cNvGrpSpPr>
          <p:nvPr/>
        </p:nvGrpSpPr>
        <p:grpSpPr>
          <a:xfrm>
            <a:off x="14401800" y="6286500"/>
            <a:ext cx="3200400" cy="1085850"/>
            <a:chOff x="0" y="0"/>
            <a:chExt cx="4267200" cy="1447800"/>
          </a:xfrm>
        </p:grpSpPr>
        <p:sp>
          <p:nvSpPr>
            <p:cNvPr id="69" name="Freeform 69" descr="preencoded.png"/>
            <p:cNvSpPr/>
            <p:nvPr/>
          </p:nvSpPr>
          <p:spPr>
            <a:xfrm>
              <a:off x="0" y="0"/>
              <a:ext cx="4267200" cy="1447800"/>
            </a:xfrm>
            <a:custGeom>
              <a:avLst/>
              <a:gdLst/>
              <a:ahLst/>
              <a:cxnLst/>
              <a:rect l="l" t="t" r="r" b="b"/>
              <a:pathLst>
                <a:path w="4267200" h="1447800">
                  <a:moveTo>
                    <a:pt x="0" y="0"/>
                  </a:moveTo>
                  <a:lnTo>
                    <a:pt x="4267200" y="0"/>
                  </a:lnTo>
                  <a:lnTo>
                    <a:pt x="42672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</p:sp>
      </p:grpSp>
      <p:grpSp>
        <p:nvGrpSpPr>
          <p:cNvPr id="70" name="Group 70"/>
          <p:cNvGrpSpPr>
            <a:grpSpLocks noChangeAspect="1"/>
          </p:cNvGrpSpPr>
          <p:nvPr/>
        </p:nvGrpSpPr>
        <p:grpSpPr>
          <a:xfrm>
            <a:off x="15859125" y="6457950"/>
            <a:ext cx="285750" cy="400050"/>
            <a:chOff x="0" y="0"/>
            <a:chExt cx="381000" cy="533400"/>
          </a:xfrm>
        </p:grpSpPr>
        <p:sp>
          <p:nvSpPr>
            <p:cNvPr id="71" name="Freeform 71" descr="preencoded.png"/>
            <p:cNvSpPr/>
            <p:nvPr/>
          </p:nvSpPr>
          <p:spPr>
            <a:xfrm>
              <a:off x="0" y="0"/>
              <a:ext cx="381000" cy="533400"/>
            </a:xfrm>
            <a:custGeom>
              <a:avLst/>
              <a:gdLst/>
              <a:ahLst/>
              <a:cxnLst/>
              <a:rect l="l" t="t" r="r" b="b"/>
              <a:pathLst>
                <a:path w="381000" h="5334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/>
              <a:stretch>
                <a:fillRect/>
              </a:stretch>
            </a:blipFill>
          </p:spPr>
        </p:sp>
      </p:grpSp>
      <p:grpSp>
        <p:nvGrpSpPr>
          <p:cNvPr id="72" name="Group 72"/>
          <p:cNvGrpSpPr>
            <a:grpSpLocks noChangeAspect="1"/>
          </p:cNvGrpSpPr>
          <p:nvPr/>
        </p:nvGrpSpPr>
        <p:grpSpPr>
          <a:xfrm>
            <a:off x="2286000" y="8753475"/>
            <a:ext cx="13716000" cy="857250"/>
            <a:chOff x="0" y="0"/>
            <a:chExt cx="18288000" cy="1143000"/>
          </a:xfrm>
        </p:grpSpPr>
        <p:sp>
          <p:nvSpPr>
            <p:cNvPr id="73" name="Freeform 73" descr="preencoded.png"/>
            <p:cNvSpPr/>
            <p:nvPr/>
          </p:nvSpPr>
          <p:spPr>
            <a:xfrm>
              <a:off x="0" y="0"/>
              <a:ext cx="18288000" cy="1143000"/>
            </a:xfrm>
            <a:custGeom>
              <a:avLst/>
              <a:gdLst/>
              <a:ahLst/>
              <a:cxnLst/>
              <a:rect l="l" t="t" r="r" b="b"/>
              <a:pathLst>
                <a:path w="18288000" h="1143000">
                  <a:moveTo>
                    <a:pt x="0" y="0"/>
                  </a:moveTo>
                  <a:lnTo>
                    <a:pt x="18288000" y="0"/>
                  </a:lnTo>
                  <a:lnTo>
                    <a:pt x="18288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/>
              <a:stretch>
                <a:fillRect/>
              </a:stretch>
            </a:blipFill>
          </p:spPr>
        </p:sp>
      </p:grpSp>
      <p:grpSp>
        <p:nvGrpSpPr>
          <p:cNvPr id="74" name="Group 74"/>
          <p:cNvGrpSpPr>
            <a:grpSpLocks noChangeAspect="1"/>
          </p:cNvGrpSpPr>
          <p:nvPr/>
        </p:nvGrpSpPr>
        <p:grpSpPr>
          <a:xfrm>
            <a:off x="4348163" y="9020175"/>
            <a:ext cx="214312" cy="285750"/>
            <a:chOff x="0" y="0"/>
            <a:chExt cx="285750" cy="381000"/>
          </a:xfrm>
        </p:grpSpPr>
        <p:sp>
          <p:nvSpPr>
            <p:cNvPr id="75" name="Freeform 75" descr="preencoded.png"/>
            <p:cNvSpPr/>
            <p:nvPr/>
          </p:nvSpPr>
          <p:spPr>
            <a:xfrm>
              <a:off x="0" y="0"/>
              <a:ext cx="285750" cy="381000"/>
            </a:xfrm>
            <a:custGeom>
              <a:avLst/>
              <a:gdLst/>
              <a:ahLst/>
              <a:cxnLst/>
              <a:rect l="l" t="t" r="r" b="b"/>
              <a:pathLst>
                <a:path w="285750" h="381000">
                  <a:moveTo>
                    <a:pt x="0" y="0"/>
                  </a:moveTo>
                  <a:lnTo>
                    <a:pt x="285750" y="0"/>
                  </a:lnTo>
                  <a:lnTo>
                    <a:pt x="2857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/>
              <a:stretch>
                <a:fillRect/>
              </a:stretch>
            </a:blipFill>
          </p:spPr>
        </p:sp>
      </p:grpSp>
      <p:sp>
        <p:nvSpPr>
          <p:cNvPr id="76" name="TextBox 76"/>
          <p:cNvSpPr txBox="1"/>
          <p:nvPr/>
        </p:nvSpPr>
        <p:spPr>
          <a:xfrm>
            <a:off x="571500" y="214312"/>
            <a:ext cx="284151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Key Feature: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614738" y="214312"/>
            <a:ext cx="6086475" cy="528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 &amp; ML Training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800100" y="1104900"/>
            <a:ext cx="2002536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Advanced analysis tools transform raw security data into actionable intelligence.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714500" y="2124075"/>
            <a:ext cx="405765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Monitor Website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57250" y="3152775"/>
            <a:ext cx="4914900" cy="66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Test security weaknesses of specific API endpoints or live websites.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028700" y="4591050"/>
            <a:ext cx="1045845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815358" y="4581525"/>
            <a:ext cx="2291001" cy="2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86%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314450" y="5048250"/>
            <a:ext cx="1783080" cy="27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MEDIUM risk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7543800" y="2324100"/>
            <a:ext cx="420052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Offline Dataset Analysis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6686550" y="3152775"/>
            <a:ext cx="49149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Upload historical log files for comprehensive analysis with geo-threat mapping.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6858000" y="4305300"/>
            <a:ext cx="1457325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Example file: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553128" y="4314825"/>
            <a:ext cx="243512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threat_data.csv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3373100" y="2324100"/>
            <a:ext cx="4131945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Clear, Actionable Steps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2515850" y="3152775"/>
            <a:ext cx="4914900" cy="66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Provides a prioritized action plan to help users fix detected vulnerabilities.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2687300" y="4591050"/>
            <a:ext cx="78867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Model: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5594062" y="4595813"/>
            <a:ext cx="2146875" cy="2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Action Plan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6287750" y="5048250"/>
            <a:ext cx="1165860" cy="27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Loading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571500" y="6877050"/>
            <a:ext cx="342900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Collection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5429250" y="6877050"/>
            <a:ext cx="285750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Analysis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0001250" y="6877050"/>
            <a:ext cx="285750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ML Training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4287500" y="6877050"/>
            <a:ext cx="342900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Enhanced Protection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4685660" y="8953500"/>
            <a:ext cx="9393108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5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Benefit:</a:t>
            </a:r>
            <a:r>
              <a:rPr lang="en-US" sz="22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Transform raw security data into actionable intelligence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7473612" y="9796463"/>
            <a:ext cx="70294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5 / 12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7052846" y="5013168"/>
            <a:ext cx="254079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....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18288000" cy="971550"/>
            <a:chOff x="0" y="0"/>
            <a:chExt cx="24384000" cy="1295400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24384000" cy="1295400"/>
            </a:xfrm>
            <a:custGeom>
              <a:avLst/>
              <a:gdLst/>
              <a:ahLst/>
              <a:cxnLst/>
              <a:rect l="l" t="t" r="r" b="b"/>
              <a:pathLst>
                <a:path w="24384000" h="1295400">
                  <a:moveTo>
                    <a:pt x="0" y="0"/>
                  </a:moveTo>
                  <a:lnTo>
                    <a:pt x="24384000" y="0"/>
                  </a:lnTo>
                  <a:lnTo>
                    <a:pt x="24384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35" b="-735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71500" y="1771650"/>
            <a:ext cx="8401050" cy="2400300"/>
            <a:chOff x="0" y="0"/>
            <a:chExt cx="11201400" cy="32004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11201400" cy="3200400"/>
            </a:xfrm>
            <a:custGeom>
              <a:avLst/>
              <a:gdLst/>
              <a:ahLst/>
              <a:cxnLst/>
              <a:rect l="l" t="t" r="r" b="b"/>
              <a:pathLst>
                <a:path w="11201400" h="3200400">
                  <a:moveTo>
                    <a:pt x="0" y="0"/>
                  </a:moveTo>
                  <a:lnTo>
                    <a:pt x="11201400" y="0"/>
                  </a:lnTo>
                  <a:lnTo>
                    <a:pt x="11201400" y="3200400"/>
                  </a:lnTo>
                  <a:lnTo>
                    <a:pt x="0" y="320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00100" y="2000250"/>
            <a:ext cx="557212" cy="628650"/>
            <a:chOff x="0" y="0"/>
            <a:chExt cx="742950" cy="8382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742950" cy="838200"/>
            </a:xfrm>
            <a:custGeom>
              <a:avLst/>
              <a:gdLst/>
              <a:ahLst/>
              <a:cxnLst/>
              <a:rect l="l" t="t" r="r" b="b"/>
              <a:pathLst>
                <a:path w="742950" h="838200">
                  <a:moveTo>
                    <a:pt x="0" y="0"/>
                  </a:moveTo>
                  <a:lnTo>
                    <a:pt x="742950" y="0"/>
                  </a:lnTo>
                  <a:lnTo>
                    <a:pt x="742950" y="838200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14400" y="2114550"/>
            <a:ext cx="328612" cy="400050"/>
            <a:chOff x="0" y="0"/>
            <a:chExt cx="438150" cy="5334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438150" cy="533400"/>
            </a:xfrm>
            <a:custGeom>
              <a:avLst/>
              <a:gdLst/>
              <a:ahLst/>
              <a:cxnLst/>
              <a:rect l="l" t="t" r="r" b="b"/>
              <a:pathLst>
                <a:path w="438150" h="533400">
                  <a:moveTo>
                    <a:pt x="0" y="0"/>
                  </a:moveTo>
                  <a:lnTo>
                    <a:pt x="438150" y="0"/>
                  </a:lnTo>
                  <a:lnTo>
                    <a:pt x="43815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315450" y="1771650"/>
            <a:ext cx="8401050" cy="2400300"/>
            <a:chOff x="0" y="0"/>
            <a:chExt cx="11201400" cy="3200400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1201400" cy="3200400"/>
            </a:xfrm>
            <a:custGeom>
              <a:avLst/>
              <a:gdLst/>
              <a:ahLst/>
              <a:cxnLst/>
              <a:rect l="l" t="t" r="r" b="b"/>
              <a:pathLst>
                <a:path w="11201400" h="3200400">
                  <a:moveTo>
                    <a:pt x="0" y="0"/>
                  </a:moveTo>
                  <a:lnTo>
                    <a:pt x="11201400" y="0"/>
                  </a:lnTo>
                  <a:lnTo>
                    <a:pt x="11201400" y="3200400"/>
                  </a:lnTo>
                  <a:lnTo>
                    <a:pt x="0" y="320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544050" y="2000250"/>
            <a:ext cx="514350" cy="628650"/>
            <a:chOff x="0" y="0"/>
            <a:chExt cx="685800" cy="83820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685800" cy="838200"/>
            </a:xfrm>
            <a:custGeom>
              <a:avLst/>
              <a:gdLst/>
              <a:ahLst/>
              <a:cxnLst/>
              <a:rect l="l" t="t" r="r" b="b"/>
              <a:pathLst>
                <a:path w="685800" h="838200">
                  <a:moveTo>
                    <a:pt x="0" y="0"/>
                  </a:moveTo>
                  <a:lnTo>
                    <a:pt x="685800" y="0"/>
                  </a:lnTo>
                  <a:lnTo>
                    <a:pt x="685800" y="838200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658350" y="2114550"/>
            <a:ext cx="285750" cy="400050"/>
            <a:chOff x="0" y="0"/>
            <a:chExt cx="381000" cy="53340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381000" cy="533400"/>
            </a:xfrm>
            <a:custGeom>
              <a:avLst/>
              <a:gdLst/>
              <a:ahLst/>
              <a:cxnLst/>
              <a:rect l="l" t="t" r="r" b="b"/>
              <a:pathLst>
                <a:path w="381000" h="5334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71500" y="4514850"/>
            <a:ext cx="8401050" cy="2000250"/>
            <a:chOff x="0" y="0"/>
            <a:chExt cx="11201400" cy="266700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11201400" cy="2667000"/>
            </a:xfrm>
            <a:custGeom>
              <a:avLst/>
              <a:gdLst/>
              <a:ahLst/>
              <a:cxnLst/>
              <a:rect l="l" t="t" r="r" b="b"/>
              <a:pathLst>
                <a:path w="11201400" h="2667000">
                  <a:moveTo>
                    <a:pt x="0" y="0"/>
                  </a:moveTo>
                  <a:lnTo>
                    <a:pt x="11201400" y="0"/>
                  </a:lnTo>
                  <a:lnTo>
                    <a:pt x="11201400" y="2667000"/>
                  </a:lnTo>
                  <a:lnTo>
                    <a:pt x="0" y="266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800100" y="4743450"/>
            <a:ext cx="485775" cy="628650"/>
            <a:chOff x="0" y="0"/>
            <a:chExt cx="647700" cy="83820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647700" cy="838200"/>
            </a:xfrm>
            <a:custGeom>
              <a:avLst/>
              <a:gdLst/>
              <a:ahLst/>
              <a:cxnLst/>
              <a:rect l="l" t="t" r="r" b="b"/>
              <a:pathLst>
                <a:path w="647700" h="838200">
                  <a:moveTo>
                    <a:pt x="0" y="0"/>
                  </a:moveTo>
                  <a:lnTo>
                    <a:pt x="647700" y="0"/>
                  </a:lnTo>
                  <a:lnTo>
                    <a:pt x="647700" y="838200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914400" y="4857750"/>
            <a:ext cx="257175" cy="400050"/>
            <a:chOff x="0" y="0"/>
            <a:chExt cx="342900" cy="533400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342900" cy="533400"/>
            </a:xfrm>
            <a:custGeom>
              <a:avLst/>
              <a:gdLst/>
              <a:ahLst/>
              <a:cxnLst/>
              <a:rect l="l" t="t" r="r" b="b"/>
              <a:pathLst>
                <a:path w="342900" h="533400">
                  <a:moveTo>
                    <a:pt x="0" y="0"/>
                  </a:moveTo>
                  <a:lnTo>
                    <a:pt x="342900" y="0"/>
                  </a:lnTo>
                  <a:lnTo>
                    <a:pt x="3429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9315450" y="4514850"/>
            <a:ext cx="8401050" cy="2000250"/>
            <a:chOff x="0" y="0"/>
            <a:chExt cx="11201400" cy="2667000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11201400" cy="2667000"/>
            </a:xfrm>
            <a:custGeom>
              <a:avLst/>
              <a:gdLst/>
              <a:ahLst/>
              <a:cxnLst/>
              <a:rect l="l" t="t" r="r" b="b"/>
              <a:pathLst>
                <a:path w="11201400" h="2667000">
                  <a:moveTo>
                    <a:pt x="0" y="0"/>
                  </a:moveTo>
                  <a:lnTo>
                    <a:pt x="11201400" y="0"/>
                  </a:lnTo>
                  <a:lnTo>
                    <a:pt x="11201400" y="2667000"/>
                  </a:lnTo>
                  <a:lnTo>
                    <a:pt x="0" y="266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9544050" y="4743450"/>
            <a:ext cx="585788" cy="628650"/>
            <a:chOff x="0" y="0"/>
            <a:chExt cx="781050" cy="838200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781050" cy="838200"/>
            </a:xfrm>
            <a:custGeom>
              <a:avLst/>
              <a:gdLst/>
              <a:ahLst/>
              <a:cxnLst/>
              <a:rect l="l" t="t" r="r" b="b"/>
              <a:pathLst>
                <a:path w="781050" h="838200">
                  <a:moveTo>
                    <a:pt x="0" y="0"/>
                  </a:moveTo>
                  <a:lnTo>
                    <a:pt x="781050" y="0"/>
                  </a:lnTo>
                  <a:lnTo>
                    <a:pt x="781050" y="838200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9658350" y="4857750"/>
            <a:ext cx="357188" cy="400050"/>
            <a:chOff x="0" y="0"/>
            <a:chExt cx="476250" cy="533400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476250" cy="533400"/>
            </a:xfrm>
            <a:custGeom>
              <a:avLst/>
              <a:gdLst/>
              <a:ahLst/>
              <a:cxnLst/>
              <a:rect l="l" t="t" r="r" b="b"/>
              <a:pathLst>
                <a:path w="476250" h="533400">
                  <a:moveTo>
                    <a:pt x="0" y="0"/>
                  </a:moveTo>
                  <a:lnTo>
                    <a:pt x="476250" y="0"/>
                  </a:lnTo>
                  <a:lnTo>
                    <a:pt x="47625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2286000" y="8886825"/>
            <a:ext cx="13716000" cy="1143000"/>
            <a:chOff x="0" y="0"/>
            <a:chExt cx="18288000" cy="1524000"/>
          </a:xfrm>
        </p:grpSpPr>
        <p:sp>
          <p:nvSpPr>
            <p:cNvPr id="33" name="Freeform 33" descr="preencoded.png"/>
            <p:cNvSpPr/>
            <p:nvPr/>
          </p:nvSpPr>
          <p:spPr>
            <a:xfrm>
              <a:off x="0" y="0"/>
              <a:ext cx="18288000" cy="1524000"/>
            </a:xfrm>
            <a:custGeom>
              <a:avLst/>
              <a:gdLst/>
              <a:ahLst/>
              <a:cxnLst/>
              <a:rect l="l" t="t" r="r" b="b"/>
              <a:pathLst>
                <a:path w="18288000" h="1524000">
                  <a:moveTo>
                    <a:pt x="0" y="0"/>
                  </a:moveTo>
                  <a:lnTo>
                    <a:pt x="18288000" y="0"/>
                  </a:lnTo>
                  <a:lnTo>
                    <a:pt x="18288000" y="1524000"/>
                  </a:lnTo>
                  <a:lnTo>
                    <a:pt x="0" y="152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5177790" y="9061650"/>
            <a:ext cx="453866" cy="355200"/>
            <a:chOff x="0" y="0"/>
            <a:chExt cx="438150" cy="342900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438150" cy="342900"/>
            </a:xfrm>
            <a:custGeom>
              <a:avLst/>
              <a:gdLst/>
              <a:ahLst/>
              <a:cxnLst/>
              <a:rect l="l" t="t" r="r" b="b"/>
              <a:pathLst>
                <a:path w="438150" h="342900">
                  <a:moveTo>
                    <a:pt x="0" y="0"/>
                  </a:moveTo>
                  <a:lnTo>
                    <a:pt x="438150" y="0"/>
                  </a:lnTo>
                  <a:lnTo>
                    <a:pt x="43815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571500" y="214312"/>
            <a:ext cx="406717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Technology Stack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800600" y="214312"/>
            <a:ext cx="377190" cy="528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343525" y="214312"/>
            <a:ext cx="5520690" cy="528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Architecture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00100" y="1104900"/>
            <a:ext cx="2002536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Our AI &amp; ML-based cybersecurity platform leverages modern technologies for comprehensive threat detection and analysis.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28762" y="2066925"/>
            <a:ext cx="437197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 &amp; Visualization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85850" y="2752725"/>
            <a:ext cx="9189720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755" lvl="1" indent="-162878" algn="l">
              <a:lnSpc>
                <a:spcPts val="2700"/>
              </a:lnSpc>
              <a:buFont typeface="Arial"/>
              <a:buChar char="•"/>
            </a:pPr>
            <a:r>
              <a:rPr lang="en-US" dirty="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React </a:t>
            </a:r>
            <a:r>
              <a:rPr lang="en-US" sz="1800" dirty="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- Frontend Hosting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85850" y="3152775"/>
            <a:ext cx="9189720" cy="31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755" lvl="1" indent="-162878" algn="l">
              <a:lnSpc>
                <a:spcPts val="2700"/>
              </a:lnSpc>
              <a:buFont typeface="Arial"/>
              <a:buChar char="•"/>
            </a:pPr>
            <a:r>
              <a:rPr lang="en-US" sz="1800" dirty="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Render-Deployment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229850" y="2066925"/>
            <a:ext cx="330898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Science &amp; ML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810750" y="2752725"/>
            <a:ext cx="918972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755" lvl="1" indent="-162878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Pandas &amp; NumPy - Data manipulation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810750" y="3152775"/>
            <a:ext cx="918972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755" lvl="1" indent="-162878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Scikit-learn - ML algorithms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810750" y="3552825"/>
            <a:ext cx="9189720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755" lvl="1" indent="-162878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Joblib - Parallel computing &amp; LightGBM - Gradient Boosting Framework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57325" y="4810125"/>
            <a:ext cx="166306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Database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85850" y="5495925"/>
            <a:ext cx="918972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755" lvl="1" indent="-162878" algn="l">
              <a:lnSpc>
                <a:spcPts val="2700"/>
              </a:lnSpc>
              <a:buFont typeface="Arial"/>
              <a:buChar char="•"/>
            </a:pPr>
            <a:r>
              <a:rPr lang="en-US" sz="1800" dirty="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PostgreSQL - Production environment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85850" y="5895975"/>
            <a:ext cx="7658100" cy="31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755" lvl="1" indent="-162878" algn="l">
              <a:lnSpc>
                <a:spcPts val="2700"/>
              </a:lnSpc>
              <a:buFont typeface="Arial"/>
              <a:buChar char="•"/>
            </a:pPr>
            <a:r>
              <a:rPr lang="en-US" sz="1800" dirty="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VS Code - Local development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301288" y="4810125"/>
            <a:ext cx="210883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&amp; System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810750" y="5495925"/>
            <a:ext cx="9189720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755" lvl="1" indent="-162878" algn="l">
              <a:lnSpc>
                <a:spcPts val="2700"/>
              </a:lnSpc>
              <a:buFont typeface="Arial"/>
              <a:buChar char="•"/>
            </a:pPr>
            <a:r>
              <a:rPr lang="en-US" dirty="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Gemini API Powered</a:t>
            </a:r>
            <a:r>
              <a:rPr lang="en-US" sz="1800" dirty="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 - Security Helper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801225" y="5895975"/>
            <a:ext cx="7658100" cy="31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2877" lvl="1" algn="l">
              <a:lnSpc>
                <a:spcPts val="2700"/>
              </a:lnSpc>
            </a:pPr>
            <a:endParaRPr lang="en-US" sz="1800" dirty="0">
              <a:solidFill>
                <a:srgbClr val="D1D5D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3714750" y="9039225"/>
            <a:ext cx="12115800" cy="77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8"/>
              </a:lnSpc>
            </a:pPr>
            <a:r>
              <a:rPr lang="en-US" sz="202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25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Architecture:</a:t>
            </a:r>
            <a:r>
              <a:rPr lang="en-US" sz="202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Built with React             </a:t>
            </a:r>
          </a:p>
          <a:p>
            <a:pPr algn="ctr">
              <a:lnSpc>
                <a:spcPts val="3150"/>
              </a:lnSpc>
            </a:pPr>
            <a:r>
              <a:rPr lang="en-US" sz="202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enabling real-time threat analysis and prediction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7473612" y="9796463"/>
            <a:ext cx="70294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6 / 12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A514BD2-522B-7D4B-96B2-88C41EE144E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07" y="5446395"/>
            <a:ext cx="12544426" cy="42247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18288000" cy="971550"/>
            <a:chOff x="0" y="0"/>
            <a:chExt cx="24384000" cy="1295400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24384000" cy="1295400"/>
            </a:xfrm>
            <a:custGeom>
              <a:avLst/>
              <a:gdLst/>
              <a:ahLst/>
              <a:cxnLst/>
              <a:rect l="l" t="t" r="r" b="b"/>
              <a:pathLst>
                <a:path w="24384000" h="1295400">
                  <a:moveTo>
                    <a:pt x="0" y="0"/>
                  </a:moveTo>
                  <a:lnTo>
                    <a:pt x="24384000" y="0"/>
                  </a:lnTo>
                  <a:lnTo>
                    <a:pt x="24384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35" b="-735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71500" y="1885950"/>
            <a:ext cx="8343900" cy="2686050"/>
            <a:chOff x="0" y="0"/>
            <a:chExt cx="11125200" cy="35814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11125200" cy="3581400"/>
            </a:xfrm>
            <a:custGeom>
              <a:avLst/>
              <a:gdLst/>
              <a:ahLst/>
              <a:cxnLst/>
              <a:rect l="l" t="t" r="r" b="b"/>
              <a:pathLst>
                <a:path w="11125200" h="3581400">
                  <a:moveTo>
                    <a:pt x="0" y="0"/>
                  </a:moveTo>
                  <a:lnTo>
                    <a:pt x="11125200" y="0"/>
                  </a:lnTo>
                  <a:lnTo>
                    <a:pt x="11125200" y="3581400"/>
                  </a:lnTo>
                  <a:lnTo>
                    <a:pt x="0" y="3581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57250" y="2171700"/>
            <a:ext cx="600075" cy="742950"/>
            <a:chOff x="0" y="0"/>
            <a:chExt cx="800100" cy="9906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800100" cy="990600"/>
            </a:xfrm>
            <a:custGeom>
              <a:avLst/>
              <a:gdLst/>
              <a:ahLst/>
              <a:cxnLst/>
              <a:rect l="l" t="t" r="r" b="b"/>
              <a:pathLst>
                <a:path w="800100" h="990600">
                  <a:moveTo>
                    <a:pt x="0" y="0"/>
                  </a:moveTo>
                  <a:lnTo>
                    <a:pt x="800100" y="0"/>
                  </a:lnTo>
                  <a:lnTo>
                    <a:pt x="8001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28700" y="2343150"/>
            <a:ext cx="257175" cy="400050"/>
            <a:chOff x="0" y="0"/>
            <a:chExt cx="342900" cy="5334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342900" cy="533400"/>
            </a:xfrm>
            <a:custGeom>
              <a:avLst/>
              <a:gdLst/>
              <a:ahLst/>
              <a:cxnLst/>
              <a:rect l="l" t="t" r="r" b="b"/>
              <a:pathLst>
                <a:path w="342900" h="533400">
                  <a:moveTo>
                    <a:pt x="0" y="0"/>
                  </a:moveTo>
                  <a:lnTo>
                    <a:pt x="342900" y="0"/>
                  </a:lnTo>
                  <a:lnTo>
                    <a:pt x="3429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857250" y="4000500"/>
            <a:ext cx="228600" cy="228600"/>
            <a:chOff x="0" y="0"/>
            <a:chExt cx="304800" cy="304800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372600" y="1885950"/>
            <a:ext cx="8343900" cy="2686050"/>
            <a:chOff x="0" y="0"/>
            <a:chExt cx="11125200" cy="358140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11125200" cy="3581400"/>
            </a:xfrm>
            <a:custGeom>
              <a:avLst/>
              <a:gdLst/>
              <a:ahLst/>
              <a:cxnLst/>
              <a:rect l="l" t="t" r="r" b="b"/>
              <a:pathLst>
                <a:path w="11125200" h="3581400">
                  <a:moveTo>
                    <a:pt x="0" y="0"/>
                  </a:moveTo>
                  <a:lnTo>
                    <a:pt x="11125200" y="0"/>
                  </a:lnTo>
                  <a:lnTo>
                    <a:pt x="11125200" y="3581400"/>
                  </a:lnTo>
                  <a:lnTo>
                    <a:pt x="0" y="3581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658350" y="2171700"/>
            <a:ext cx="628650" cy="742950"/>
            <a:chOff x="0" y="0"/>
            <a:chExt cx="838200" cy="99060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838200" cy="990600"/>
            </a:xfrm>
            <a:custGeom>
              <a:avLst/>
              <a:gdLst/>
              <a:ahLst/>
              <a:cxnLst/>
              <a:rect l="l" t="t" r="r" b="b"/>
              <a:pathLst>
                <a:path w="838200" h="990600">
                  <a:moveTo>
                    <a:pt x="0" y="0"/>
                  </a:moveTo>
                  <a:lnTo>
                    <a:pt x="838200" y="0"/>
                  </a:lnTo>
                  <a:lnTo>
                    <a:pt x="8382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829800" y="2343150"/>
            <a:ext cx="285750" cy="400050"/>
            <a:chOff x="0" y="0"/>
            <a:chExt cx="381000" cy="53340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381000" cy="533400"/>
            </a:xfrm>
            <a:custGeom>
              <a:avLst/>
              <a:gdLst/>
              <a:ahLst/>
              <a:cxnLst/>
              <a:rect l="l" t="t" r="r" b="b"/>
              <a:pathLst>
                <a:path w="381000" h="5334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658350" y="4000500"/>
            <a:ext cx="228600" cy="228600"/>
            <a:chOff x="0" y="0"/>
            <a:chExt cx="304800" cy="30480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571500" y="4914900"/>
            <a:ext cx="8343900" cy="2514600"/>
            <a:chOff x="0" y="0"/>
            <a:chExt cx="11125200" cy="3352800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11125200" cy="3352800"/>
            </a:xfrm>
            <a:custGeom>
              <a:avLst/>
              <a:gdLst/>
              <a:ahLst/>
              <a:cxnLst/>
              <a:rect l="l" t="t" r="r" b="b"/>
              <a:pathLst>
                <a:path w="11125200" h="3352800">
                  <a:moveTo>
                    <a:pt x="0" y="0"/>
                  </a:moveTo>
                  <a:lnTo>
                    <a:pt x="11125200" y="0"/>
                  </a:lnTo>
                  <a:lnTo>
                    <a:pt x="11125200" y="3352800"/>
                  </a:lnTo>
                  <a:lnTo>
                    <a:pt x="0" y="335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857250" y="5272088"/>
            <a:ext cx="257175" cy="257175"/>
            <a:chOff x="0" y="0"/>
            <a:chExt cx="342900" cy="342900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0"/>
                  </a:moveTo>
                  <a:lnTo>
                    <a:pt x="342900" y="0"/>
                  </a:lnTo>
                  <a:lnTo>
                    <a:pt x="34290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9372600" y="4914900"/>
            <a:ext cx="8343900" cy="2514600"/>
            <a:chOff x="0" y="0"/>
            <a:chExt cx="11125200" cy="3352800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11125200" cy="3352800"/>
            </a:xfrm>
            <a:custGeom>
              <a:avLst/>
              <a:gdLst/>
              <a:ahLst/>
              <a:cxnLst/>
              <a:rect l="l" t="t" r="r" b="b"/>
              <a:pathLst>
                <a:path w="11125200" h="3352800">
                  <a:moveTo>
                    <a:pt x="0" y="0"/>
                  </a:moveTo>
                  <a:lnTo>
                    <a:pt x="11125200" y="0"/>
                  </a:lnTo>
                  <a:lnTo>
                    <a:pt x="11125200" y="3352800"/>
                  </a:lnTo>
                  <a:lnTo>
                    <a:pt x="0" y="335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9658350" y="5272088"/>
            <a:ext cx="257175" cy="257175"/>
            <a:chOff x="0" y="0"/>
            <a:chExt cx="342900" cy="342900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0"/>
                  </a:moveTo>
                  <a:lnTo>
                    <a:pt x="342900" y="0"/>
                  </a:lnTo>
                  <a:lnTo>
                    <a:pt x="34290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sp>
        <p:nvSpPr>
          <p:cNvPr id="54" name="TextBox 54"/>
          <p:cNvSpPr txBox="1"/>
          <p:nvPr/>
        </p:nvSpPr>
        <p:spPr>
          <a:xfrm>
            <a:off x="571500" y="214312"/>
            <a:ext cx="3394710" cy="528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AI/ML Model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629025" y="214312"/>
            <a:ext cx="3549015" cy="528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00100" y="1104900"/>
            <a:ext cx="2002536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Our cybersecurity platform leverages machine learning to classify network traffic as benign or malicious.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628775" y="2295525"/>
            <a:ext cx="438912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 Classifier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57250" y="3038475"/>
            <a:ext cx="77724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An ensemble learning method that operates multiple decision trees for improved accuracy.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00150" y="3895725"/>
            <a:ext cx="3343275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4ADE80"/>
                </a:solidFill>
                <a:latin typeface="Open Sans"/>
                <a:ea typeface="Open Sans"/>
                <a:cs typeface="Open Sans"/>
                <a:sym typeface="Open Sans"/>
              </a:rPr>
              <a:t>Robust against overfitting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0458450" y="2295525"/>
            <a:ext cx="344614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Logistic Regression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658350" y="3038475"/>
            <a:ext cx="77724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 statistical model that predicts traffic as benign or malicious based on learned patterns.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0001250" y="3895725"/>
            <a:ext cx="3583305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4ADE80"/>
                </a:solidFill>
                <a:latin typeface="Open Sans"/>
                <a:ea typeface="Open Sans"/>
                <a:cs typeface="Open Sans"/>
                <a:sym typeface="Open Sans"/>
              </a:rPr>
              <a:t>Fast training and prediction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228725" y="5133975"/>
            <a:ext cx="777240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02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Classification Task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57250" y="5724525"/>
            <a:ext cx="77724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Models classify network traffic as 'Benign' or 'Malicious' (e.g., 'DDoS', 'Keylogger').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0029825" y="5133975"/>
            <a:ext cx="777240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02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Metrics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658350" y="5724525"/>
            <a:ext cx="932688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755" lvl="1" indent="-162878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Accuracy: High classification precision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9658350" y="6067425"/>
            <a:ext cx="932688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755" lvl="1" indent="-162878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Precision: Reliable positive predictions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9658350" y="6410325"/>
            <a:ext cx="932688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755" lvl="1" indent="-162878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Recall: Comprehensive threat detection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9658350" y="6753225"/>
            <a:ext cx="932688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755" lvl="1" indent="-162878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F1-Score: Balanced precision-recall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7473612" y="9796463"/>
            <a:ext cx="70294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7 / 12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359DD714-96F6-E7CC-CA38-DA1B259D84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1" y="7701915"/>
            <a:ext cx="16333468" cy="24498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18288000" cy="971550"/>
            <a:chOff x="0" y="0"/>
            <a:chExt cx="24384000" cy="1295400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24384000" cy="1295400"/>
            </a:xfrm>
            <a:custGeom>
              <a:avLst/>
              <a:gdLst/>
              <a:ahLst/>
              <a:cxnLst/>
              <a:rect l="l" t="t" r="r" b="b"/>
              <a:pathLst>
                <a:path w="24384000" h="1295400">
                  <a:moveTo>
                    <a:pt x="0" y="0"/>
                  </a:moveTo>
                  <a:lnTo>
                    <a:pt x="24384000" y="0"/>
                  </a:lnTo>
                  <a:lnTo>
                    <a:pt x="24384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35" b="-735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714625" y="2286000"/>
            <a:ext cx="4286250" cy="1828800"/>
            <a:chOff x="0" y="0"/>
            <a:chExt cx="5715000" cy="24384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5715000" cy="2438400"/>
            </a:xfrm>
            <a:custGeom>
              <a:avLst/>
              <a:gdLst/>
              <a:ahLst/>
              <a:cxnLst/>
              <a:rect l="l" t="t" r="r" b="b"/>
              <a:pathLst>
                <a:path w="5715000" h="2438400">
                  <a:moveTo>
                    <a:pt x="0" y="0"/>
                  </a:moveTo>
                  <a:lnTo>
                    <a:pt x="5715000" y="0"/>
                  </a:lnTo>
                  <a:lnTo>
                    <a:pt x="5715000" y="2438400"/>
                  </a:lnTo>
                  <a:lnTo>
                    <a:pt x="0" y="243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600575" y="2514600"/>
            <a:ext cx="514350" cy="571500"/>
            <a:chOff x="0" y="0"/>
            <a:chExt cx="685800" cy="762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685800" cy="762000"/>
            </a:xfrm>
            <a:custGeom>
              <a:avLst/>
              <a:gdLst/>
              <a:ahLst/>
              <a:cxnLst/>
              <a:rect l="l" t="t" r="r" b="b"/>
              <a:pathLst>
                <a:path w="685800" h="762000">
                  <a:moveTo>
                    <a:pt x="0" y="0"/>
                  </a:moveTo>
                  <a:lnTo>
                    <a:pt x="685800" y="0"/>
                  </a:lnTo>
                  <a:lnTo>
                    <a:pt x="685800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000875" y="2939813"/>
            <a:ext cx="4286250" cy="63974"/>
            <a:chOff x="0" y="0"/>
            <a:chExt cx="5105400" cy="762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5105400" cy="76200"/>
            </a:xfrm>
            <a:custGeom>
              <a:avLst/>
              <a:gdLst/>
              <a:ahLst/>
              <a:cxnLst/>
              <a:rect l="l" t="t" r="r" b="b"/>
              <a:pathLst>
                <a:path w="5105400" h="76200">
                  <a:moveTo>
                    <a:pt x="0" y="0"/>
                  </a:moveTo>
                  <a:lnTo>
                    <a:pt x="5105400" y="0"/>
                  </a:lnTo>
                  <a:lnTo>
                    <a:pt x="5105400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940673" y="3105466"/>
            <a:ext cx="337505" cy="337505"/>
            <a:chOff x="0" y="0"/>
            <a:chExt cx="304800" cy="304800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1287125" y="2286000"/>
            <a:ext cx="4286250" cy="1828800"/>
            <a:chOff x="0" y="0"/>
            <a:chExt cx="5715000" cy="243840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5715000" cy="2438400"/>
            </a:xfrm>
            <a:custGeom>
              <a:avLst/>
              <a:gdLst/>
              <a:ahLst/>
              <a:cxnLst/>
              <a:rect l="l" t="t" r="r" b="b"/>
              <a:pathLst>
                <a:path w="5715000" h="2438400">
                  <a:moveTo>
                    <a:pt x="0" y="0"/>
                  </a:moveTo>
                  <a:lnTo>
                    <a:pt x="5715000" y="0"/>
                  </a:lnTo>
                  <a:lnTo>
                    <a:pt x="5715000" y="2438400"/>
                  </a:lnTo>
                  <a:lnTo>
                    <a:pt x="0" y="243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108782" y="2514600"/>
            <a:ext cx="642938" cy="571500"/>
            <a:chOff x="0" y="0"/>
            <a:chExt cx="857250" cy="76200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857250" cy="762000"/>
            </a:xfrm>
            <a:custGeom>
              <a:avLst/>
              <a:gdLst/>
              <a:ahLst/>
              <a:cxnLst/>
              <a:rect l="l" t="t" r="r" b="b"/>
              <a:pathLst>
                <a:path w="857250" h="762000">
                  <a:moveTo>
                    <a:pt x="0" y="0"/>
                  </a:moveTo>
                  <a:lnTo>
                    <a:pt x="857250" y="0"/>
                  </a:lnTo>
                  <a:lnTo>
                    <a:pt x="857250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71500" y="4572000"/>
            <a:ext cx="8401050" cy="1771650"/>
            <a:chOff x="0" y="0"/>
            <a:chExt cx="11201400" cy="236220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11201400" cy="2362200"/>
            </a:xfrm>
            <a:custGeom>
              <a:avLst/>
              <a:gdLst/>
              <a:ahLst/>
              <a:cxnLst/>
              <a:rect l="l" t="t" r="r" b="b"/>
              <a:pathLst>
                <a:path w="11201400" h="2362200">
                  <a:moveTo>
                    <a:pt x="0" y="0"/>
                  </a:moveTo>
                  <a:lnTo>
                    <a:pt x="11201400" y="0"/>
                  </a:lnTo>
                  <a:lnTo>
                    <a:pt x="11201400" y="2362200"/>
                  </a:lnTo>
                  <a:lnTo>
                    <a:pt x="0" y="236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857250" y="4857750"/>
            <a:ext cx="771525" cy="800100"/>
            <a:chOff x="0" y="0"/>
            <a:chExt cx="1028700" cy="106680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1028700" cy="1066800"/>
            </a:xfrm>
            <a:custGeom>
              <a:avLst/>
              <a:gdLst/>
              <a:ahLst/>
              <a:cxnLst/>
              <a:rect l="l" t="t" r="r" b="b"/>
              <a:pathLst>
                <a:path w="1028700" h="1066800">
                  <a:moveTo>
                    <a:pt x="0" y="0"/>
                  </a:moveTo>
                  <a:lnTo>
                    <a:pt x="1028700" y="0"/>
                  </a:lnTo>
                  <a:lnTo>
                    <a:pt x="10287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028700" y="5029200"/>
            <a:ext cx="428625" cy="457200"/>
            <a:chOff x="0" y="0"/>
            <a:chExt cx="571500" cy="609600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571500" cy="609600"/>
            </a:xfrm>
            <a:custGeom>
              <a:avLst/>
              <a:gdLst/>
              <a:ahLst/>
              <a:cxnLst/>
              <a:rect l="l" t="t" r="r" b="b"/>
              <a:pathLst>
                <a:path w="571500" h="609600">
                  <a:moveTo>
                    <a:pt x="0" y="0"/>
                  </a:moveTo>
                  <a:lnTo>
                    <a:pt x="571500" y="0"/>
                  </a:lnTo>
                  <a:lnTo>
                    <a:pt x="5715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9315450" y="4572000"/>
            <a:ext cx="8401050" cy="1771650"/>
            <a:chOff x="0" y="0"/>
            <a:chExt cx="11201400" cy="2362200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11201400" cy="2362200"/>
            </a:xfrm>
            <a:custGeom>
              <a:avLst/>
              <a:gdLst/>
              <a:ahLst/>
              <a:cxnLst/>
              <a:rect l="l" t="t" r="r" b="b"/>
              <a:pathLst>
                <a:path w="11201400" h="2362200">
                  <a:moveTo>
                    <a:pt x="0" y="0"/>
                  </a:moveTo>
                  <a:lnTo>
                    <a:pt x="11201400" y="0"/>
                  </a:lnTo>
                  <a:lnTo>
                    <a:pt x="11201400" y="2362200"/>
                  </a:lnTo>
                  <a:lnTo>
                    <a:pt x="0" y="236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9601200" y="4857750"/>
            <a:ext cx="685800" cy="800100"/>
            <a:chOff x="0" y="0"/>
            <a:chExt cx="914400" cy="1066800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914400" cy="1066800"/>
            </a:xfrm>
            <a:custGeom>
              <a:avLst/>
              <a:gdLst/>
              <a:ahLst/>
              <a:cxnLst/>
              <a:rect l="l" t="t" r="r" b="b"/>
              <a:pathLst>
                <a:path w="914400" h="10668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9772650" y="5029200"/>
            <a:ext cx="342900" cy="457200"/>
            <a:chOff x="0" y="0"/>
            <a:chExt cx="457200" cy="609600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571500" y="6686550"/>
            <a:ext cx="8401050" cy="1771650"/>
            <a:chOff x="0" y="0"/>
            <a:chExt cx="11201400" cy="2362200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11201400" cy="2362200"/>
            </a:xfrm>
            <a:custGeom>
              <a:avLst/>
              <a:gdLst/>
              <a:ahLst/>
              <a:cxnLst/>
              <a:rect l="l" t="t" r="r" b="b"/>
              <a:pathLst>
                <a:path w="11201400" h="2362200">
                  <a:moveTo>
                    <a:pt x="0" y="0"/>
                  </a:moveTo>
                  <a:lnTo>
                    <a:pt x="11201400" y="0"/>
                  </a:lnTo>
                  <a:lnTo>
                    <a:pt x="11201400" y="2362200"/>
                  </a:lnTo>
                  <a:lnTo>
                    <a:pt x="0" y="236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857250" y="6972300"/>
            <a:ext cx="685800" cy="800100"/>
            <a:chOff x="0" y="0"/>
            <a:chExt cx="914400" cy="1066800"/>
          </a:xfrm>
        </p:grpSpPr>
        <p:sp>
          <p:nvSpPr>
            <p:cNvPr id="33" name="Freeform 33" descr="preencoded.png"/>
            <p:cNvSpPr/>
            <p:nvPr/>
          </p:nvSpPr>
          <p:spPr>
            <a:xfrm>
              <a:off x="0" y="0"/>
              <a:ext cx="914400" cy="1066800"/>
            </a:xfrm>
            <a:custGeom>
              <a:avLst/>
              <a:gdLst/>
              <a:ahLst/>
              <a:cxnLst/>
              <a:rect l="l" t="t" r="r" b="b"/>
              <a:pathLst>
                <a:path w="914400" h="10668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028700" y="7143750"/>
            <a:ext cx="342900" cy="457200"/>
            <a:chOff x="0" y="0"/>
            <a:chExt cx="457200" cy="609600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9315450" y="6686550"/>
            <a:ext cx="8401050" cy="1771650"/>
            <a:chOff x="0" y="0"/>
            <a:chExt cx="11201400" cy="2362200"/>
          </a:xfrm>
        </p:grpSpPr>
        <p:sp>
          <p:nvSpPr>
            <p:cNvPr id="37" name="Freeform 37" descr="preencoded.png"/>
            <p:cNvSpPr/>
            <p:nvPr/>
          </p:nvSpPr>
          <p:spPr>
            <a:xfrm>
              <a:off x="0" y="0"/>
              <a:ext cx="11201400" cy="2362200"/>
            </a:xfrm>
            <a:custGeom>
              <a:avLst/>
              <a:gdLst/>
              <a:ahLst/>
              <a:cxnLst/>
              <a:rect l="l" t="t" r="r" b="b"/>
              <a:pathLst>
                <a:path w="11201400" h="2362200">
                  <a:moveTo>
                    <a:pt x="0" y="0"/>
                  </a:moveTo>
                  <a:lnTo>
                    <a:pt x="11201400" y="0"/>
                  </a:lnTo>
                  <a:lnTo>
                    <a:pt x="11201400" y="2362200"/>
                  </a:lnTo>
                  <a:lnTo>
                    <a:pt x="0" y="236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9601200" y="6972300"/>
            <a:ext cx="685800" cy="800100"/>
            <a:chOff x="0" y="0"/>
            <a:chExt cx="914400" cy="1066800"/>
          </a:xfrm>
        </p:grpSpPr>
        <p:sp>
          <p:nvSpPr>
            <p:cNvPr id="39" name="Freeform 39" descr="preencoded.png"/>
            <p:cNvSpPr/>
            <p:nvPr/>
          </p:nvSpPr>
          <p:spPr>
            <a:xfrm>
              <a:off x="0" y="0"/>
              <a:ext cx="914400" cy="1066800"/>
            </a:xfrm>
            <a:custGeom>
              <a:avLst/>
              <a:gdLst/>
              <a:ahLst/>
              <a:cxnLst/>
              <a:rect l="l" t="t" r="r" b="b"/>
              <a:pathLst>
                <a:path w="914400" h="10668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9772650" y="7143750"/>
            <a:ext cx="342900" cy="457200"/>
            <a:chOff x="0" y="0"/>
            <a:chExt cx="457200" cy="609600"/>
          </a:xfrm>
        </p:grpSpPr>
        <p:sp>
          <p:nvSpPr>
            <p:cNvPr id="41" name="Freeform 41" descr="preencoded.png"/>
            <p:cNvSpPr/>
            <p:nvPr/>
          </p:nvSpPr>
          <p:spPr>
            <a:xfrm>
              <a:off x="0" y="0"/>
              <a:ext cx="457200" cy="60960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2286000" y="8801100"/>
            <a:ext cx="13716000" cy="1257300"/>
            <a:chOff x="0" y="0"/>
            <a:chExt cx="18288000" cy="1676400"/>
          </a:xfrm>
        </p:grpSpPr>
        <p:sp>
          <p:nvSpPr>
            <p:cNvPr id="43" name="Freeform 43" descr="preencoded.png"/>
            <p:cNvSpPr/>
            <p:nvPr/>
          </p:nvSpPr>
          <p:spPr>
            <a:xfrm>
              <a:off x="0" y="0"/>
              <a:ext cx="18288000" cy="1676400"/>
            </a:xfrm>
            <a:custGeom>
              <a:avLst/>
              <a:gdLst/>
              <a:ahLst/>
              <a:cxnLst/>
              <a:rect l="l" t="t" r="r" b="b"/>
              <a:pathLst>
                <a:path w="18288000" h="1676400">
                  <a:moveTo>
                    <a:pt x="0" y="0"/>
                  </a:moveTo>
                  <a:lnTo>
                    <a:pt x="18288000" y="0"/>
                  </a:lnTo>
                  <a:lnTo>
                    <a:pt x="18288000" y="1676400"/>
                  </a:lnTo>
                  <a:lnTo>
                    <a:pt x="0" y="167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4204412" y="9010650"/>
            <a:ext cx="342900" cy="457200"/>
            <a:chOff x="0" y="0"/>
            <a:chExt cx="285750" cy="381000"/>
          </a:xfrm>
        </p:grpSpPr>
        <p:sp>
          <p:nvSpPr>
            <p:cNvPr id="45" name="Freeform 45" descr="preencoded.png"/>
            <p:cNvSpPr/>
            <p:nvPr/>
          </p:nvSpPr>
          <p:spPr>
            <a:xfrm>
              <a:off x="0" y="0"/>
              <a:ext cx="285750" cy="381000"/>
            </a:xfrm>
            <a:custGeom>
              <a:avLst/>
              <a:gdLst/>
              <a:ahLst/>
              <a:cxnLst/>
              <a:rect l="l" t="t" r="r" b="b"/>
              <a:pathLst>
                <a:path w="285750" h="381000">
                  <a:moveTo>
                    <a:pt x="0" y="0"/>
                  </a:moveTo>
                  <a:lnTo>
                    <a:pt x="285750" y="0"/>
                  </a:lnTo>
                  <a:lnTo>
                    <a:pt x="2857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</p:sp>
      </p:grpSp>
      <p:sp>
        <p:nvSpPr>
          <p:cNvPr id="46" name="TextBox 46"/>
          <p:cNvSpPr txBox="1"/>
          <p:nvPr/>
        </p:nvSpPr>
        <p:spPr>
          <a:xfrm>
            <a:off x="571500" y="214312"/>
            <a:ext cx="328679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Revolutionary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103370" y="214312"/>
            <a:ext cx="5795010" cy="528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Advantages &amp; Impact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00100" y="1104900"/>
            <a:ext cx="1668780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Our AI-powered platform transforms cybersecurity operations, enabling analysts to move from reactive defense to proactive threat hunting.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560320" y="3133725"/>
            <a:ext cx="459486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Traditional Security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560320" y="3562350"/>
            <a:ext cx="459486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75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Reactive, manual analysis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278178" y="3119438"/>
            <a:ext cx="2074545" cy="30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75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"/>
                <a:ea typeface="Open Sans"/>
                <a:cs typeface="Open Sans"/>
                <a:sym typeface="Open Sans"/>
              </a:rPr>
              <a:t>AI Transformation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132820" y="3133725"/>
            <a:ext cx="459486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AI-Powered Security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132820" y="3562350"/>
            <a:ext cx="459486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75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Proactive, intelligent defense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857375" y="4810125"/>
            <a:ext cx="8195310" cy="36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Power User Experience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857375" y="5324475"/>
            <a:ext cx="682942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The AI and UI do the heavy lifting, enabling non-data scientists to find insights without complex queries.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515600" y="4810125"/>
            <a:ext cx="829818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Moving to Proactive Defense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515600" y="5324475"/>
            <a:ext cx="691515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Instead of just logging threats, our system predicts them, transforming security from reactive to proactive.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771650" y="6924675"/>
            <a:ext cx="6656235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Unified Security Platform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771650" y="7439025"/>
            <a:ext cx="691515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Single tool for monitoring, investigation, and training—no more switching between 5 different apps.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0515600" y="6924675"/>
            <a:ext cx="691515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AI-Powered Insights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515600" y="7381875"/>
            <a:ext cx="6915150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The 'Security Helper' chatbot provides immediate, simple explanations for complex threats. Analysts can ask 'What does this mean?' or 'How do I fix this?' to get scannable guidance.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2917139" y="8991600"/>
            <a:ext cx="1265623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5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Impact:</a:t>
            </a:r>
            <a:r>
              <a:rPr lang="en-US" sz="22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Transforming raw security data into actionable intelligence,</a:t>
            </a:r>
          </a:p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empowering security teams to act proactively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7473612" y="9796463"/>
            <a:ext cx="70294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8 / 12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395210" y="9144000"/>
            <a:ext cx="10287000" cy="742950"/>
            <a:chOff x="0" y="0"/>
            <a:chExt cx="13716000" cy="990600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13716000" cy="990600"/>
            </a:xfrm>
            <a:custGeom>
              <a:avLst/>
              <a:gdLst/>
              <a:ahLst/>
              <a:cxnLst/>
              <a:rect l="l" t="t" r="r" b="b"/>
              <a:pathLst>
                <a:path w="13716000" h="990600">
                  <a:moveTo>
                    <a:pt x="0" y="0"/>
                  </a:moveTo>
                  <a:lnTo>
                    <a:pt x="13716000" y="0"/>
                  </a:lnTo>
                  <a:lnTo>
                    <a:pt x="137160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971550"/>
            <a:chOff x="0" y="0"/>
            <a:chExt cx="24384000" cy="12954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1295400"/>
            </a:xfrm>
            <a:custGeom>
              <a:avLst/>
              <a:gdLst/>
              <a:ahLst/>
              <a:cxnLst/>
              <a:rect l="l" t="t" r="r" b="b"/>
              <a:pathLst>
                <a:path w="24384000" h="1295400">
                  <a:moveTo>
                    <a:pt x="0" y="0"/>
                  </a:moveTo>
                  <a:lnTo>
                    <a:pt x="24384000" y="0"/>
                  </a:lnTo>
                  <a:lnTo>
                    <a:pt x="24384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5" b="-735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800100" y="8433705"/>
            <a:ext cx="7886700" cy="57150"/>
            <a:chOff x="0" y="0"/>
            <a:chExt cx="10515600" cy="7620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10515600" cy="76200"/>
            </a:xfrm>
            <a:custGeom>
              <a:avLst/>
              <a:gdLst/>
              <a:ahLst/>
              <a:cxnLst/>
              <a:rect l="l" t="t" r="r" b="b"/>
              <a:pathLst>
                <a:path w="10515600" h="76200">
                  <a:moveTo>
                    <a:pt x="0" y="0"/>
                  </a:moveTo>
                  <a:lnTo>
                    <a:pt x="10515600" y="0"/>
                  </a:lnTo>
                  <a:lnTo>
                    <a:pt x="10515600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372600" y="1143000"/>
            <a:ext cx="8343900" cy="7772400"/>
            <a:chOff x="0" y="0"/>
            <a:chExt cx="11125200" cy="1036320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11125200" cy="10363200"/>
            </a:xfrm>
            <a:custGeom>
              <a:avLst/>
              <a:gdLst/>
              <a:ahLst/>
              <a:cxnLst/>
              <a:rect l="l" t="t" r="r" b="b"/>
              <a:pathLst>
                <a:path w="11125200" h="10363200">
                  <a:moveTo>
                    <a:pt x="0" y="0"/>
                  </a:moveTo>
                  <a:lnTo>
                    <a:pt x="11125200" y="0"/>
                  </a:lnTo>
                  <a:lnTo>
                    <a:pt x="11125200" y="10363200"/>
                  </a:lnTo>
                  <a:lnTo>
                    <a:pt x="0" y="1036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83" b="-183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529762" y="1371600"/>
            <a:ext cx="428625" cy="342900"/>
            <a:chOff x="0" y="0"/>
            <a:chExt cx="476250" cy="38100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476250" cy="381000"/>
            </a:xfrm>
            <a:custGeom>
              <a:avLst/>
              <a:gdLst/>
              <a:ahLst/>
              <a:cxnLst/>
              <a:rect l="l" t="t" r="r" b="b"/>
              <a:pathLst>
                <a:path w="476250" h="381000">
                  <a:moveTo>
                    <a:pt x="0" y="0"/>
                  </a:moveTo>
                  <a:lnTo>
                    <a:pt x="476250" y="0"/>
                  </a:lnTo>
                  <a:lnTo>
                    <a:pt x="4762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619417" y="2847975"/>
            <a:ext cx="2552552" cy="800100"/>
            <a:chOff x="0" y="0"/>
            <a:chExt cx="3403402" cy="106680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3403346" cy="1066800"/>
            </a:xfrm>
            <a:custGeom>
              <a:avLst/>
              <a:gdLst/>
              <a:ahLst/>
              <a:cxnLst/>
              <a:rect l="l" t="t" r="r" b="b"/>
              <a:pathLst>
                <a:path w="3403346" h="1066800">
                  <a:moveTo>
                    <a:pt x="0" y="0"/>
                  </a:moveTo>
                  <a:lnTo>
                    <a:pt x="3403346" y="0"/>
                  </a:lnTo>
                  <a:lnTo>
                    <a:pt x="3403346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184" r="-1" b="-184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0610775" y="2952750"/>
            <a:ext cx="404812" cy="323850"/>
            <a:chOff x="0" y="0"/>
            <a:chExt cx="381000" cy="304800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0" y="0"/>
                  </a:moveTo>
                  <a:lnTo>
                    <a:pt x="381000" y="0"/>
                  </a:lnTo>
                  <a:lnTo>
                    <a:pt x="381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526181" y="9144000"/>
            <a:ext cx="10287000" cy="742950"/>
            <a:chOff x="0" y="0"/>
            <a:chExt cx="13716000" cy="990600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13716000" cy="990600"/>
            </a:xfrm>
            <a:custGeom>
              <a:avLst/>
              <a:gdLst/>
              <a:ahLst/>
              <a:cxnLst/>
              <a:rect l="l" t="t" r="r" b="b"/>
              <a:pathLst>
                <a:path w="13716000" h="990600">
                  <a:moveTo>
                    <a:pt x="0" y="0"/>
                  </a:moveTo>
                  <a:lnTo>
                    <a:pt x="13716000" y="0"/>
                  </a:lnTo>
                  <a:lnTo>
                    <a:pt x="137160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753666" y="9315450"/>
            <a:ext cx="240030" cy="308610"/>
            <a:chOff x="0" y="0"/>
            <a:chExt cx="266700" cy="342900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266700" cy="342900"/>
            </a:xfrm>
            <a:custGeom>
              <a:avLst/>
              <a:gdLst/>
              <a:ahLst/>
              <a:cxnLst/>
              <a:rect l="l" t="t" r="r" b="b"/>
              <a:pathLst>
                <a:path w="266700" h="342900">
                  <a:moveTo>
                    <a:pt x="0" y="0"/>
                  </a:moveTo>
                  <a:lnTo>
                    <a:pt x="266700" y="0"/>
                  </a:lnTo>
                  <a:lnTo>
                    <a:pt x="26670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9619417" y="6305550"/>
            <a:ext cx="2552552" cy="800100"/>
            <a:chOff x="0" y="0"/>
            <a:chExt cx="3403402" cy="1066800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3403346" cy="1066800"/>
            </a:xfrm>
            <a:custGeom>
              <a:avLst/>
              <a:gdLst/>
              <a:ahLst/>
              <a:cxnLst/>
              <a:rect l="l" t="t" r="r" b="b"/>
              <a:pathLst>
                <a:path w="3403346" h="1066800">
                  <a:moveTo>
                    <a:pt x="0" y="0"/>
                  </a:moveTo>
                  <a:lnTo>
                    <a:pt x="3403346" y="0"/>
                  </a:lnTo>
                  <a:lnTo>
                    <a:pt x="3403346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184" r="-1" b="-184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0687050" y="6357738"/>
            <a:ext cx="338337" cy="338337"/>
            <a:chOff x="0" y="0"/>
            <a:chExt cx="304800" cy="304800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9619417" y="4591050"/>
            <a:ext cx="2552552" cy="800100"/>
            <a:chOff x="0" y="0"/>
            <a:chExt cx="3403402" cy="1066800"/>
          </a:xfrm>
        </p:grpSpPr>
        <p:sp>
          <p:nvSpPr>
            <p:cNvPr id="33" name="Freeform 33" descr="preencoded.png"/>
            <p:cNvSpPr/>
            <p:nvPr/>
          </p:nvSpPr>
          <p:spPr>
            <a:xfrm>
              <a:off x="0" y="0"/>
              <a:ext cx="3403346" cy="1066800"/>
            </a:xfrm>
            <a:custGeom>
              <a:avLst/>
              <a:gdLst/>
              <a:ahLst/>
              <a:cxnLst/>
              <a:rect l="l" t="t" r="r" b="b"/>
              <a:pathLst>
                <a:path w="3403346" h="1066800">
                  <a:moveTo>
                    <a:pt x="0" y="0"/>
                  </a:moveTo>
                  <a:lnTo>
                    <a:pt x="3403346" y="0"/>
                  </a:lnTo>
                  <a:lnTo>
                    <a:pt x="3403346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184" r="-1" b="-184"/>
              </a:stretch>
            </a:blip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0667726" y="4671813"/>
            <a:ext cx="338337" cy="338337"/>
            <a:chOff x="0" y="0"/>
            <a:chExt cx="304800" cy="304800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9529762" y="6791325"/>
            <a:ext cx="278901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Real-time Insights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1500" y="214312"/>
            <a:ext cx="389334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Project in Action: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686300" y="214312"/>
            <a:ext cx="6000750" cy="528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 Dashboard Demo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38262" y="1373671"/>
            <a:ext cx="7443788" cy="36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endParaRPr lang="en-US" sz="225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800100" y="8523440"/>
            <a:ext cx="7886700" cy="2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50" dirty="0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Zero-Latency Awareness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115550" y="1323975"/>
            <a:ext cx="7186612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Security Helper" Chat Picture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442523" y="3322320"/>
            <a:ext cx="2788741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17936" y="9248775"/>
            <a:ext cx="16778556" cy="352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Benefit:</a:t>
            </a: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Real-time analysis provides a simple, color-coded threat level, a 'Risk Over Time' forecast, and an AI-powered helper to explain it all.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7473612" y="9796463"/>
            <a:ext cx="70294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9 / 12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461713" y="5076825"/>
            <a:ext cx="278901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Synthesis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52562" y="3313489"/>
            <a:ext cx="7443788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</a:pPr>
            <a:endParaRPr lang="en-US" sz="234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1452562" y="4457866"/>
            <a:ext cx="7443788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</a:pPr>
            <a:endParaRPr lang="en-US" sz="234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4C8169ED-3B8F-3144-27EA-920F52C176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81" y="1151202"/>
            <a:ext cx="8160619" cy="399991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8EABE408-14A4-900B-59A6-CEE0D0F823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81" y="5736010"/>
            <a:ext cx="8115299" cy="2501609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64B84DF-CFF6-DF9D-0B2E-CCA917D880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199" y="1819275"/>
            <a:ext cx="4122211" cy="6787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1187</Words>
  <Application>Microsoft Office PowerPoint</Application>
  <PresentationFormat>Custom</PresentationFormat>
  <Paragraphs>225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Montserrat Bold</vt:lpstr>
      <vt:lpstr>Open Sans</vt:lpstr>
      <vt:lpstr>Arimo</vt:lpstr>
      <vt:lpstr>Calibri</vt:lpstr>
      <vt:lpstr>Arial</vt:lpstr>
      <vt:lpstr>Open Sans Italics</vt:lpstr>
      <vt:lpstr>Open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AI-BasedCyber Security Threats Prediction Platform [ GROUP - 1 PZ]</dc:title>
  <dc:creator>Kavya Pushpala</dc:creator>
  <cp:lastModifiedBy>Kavya Pushpala</cp:lastModifiedBy>
  <cp:revision>6</cp:revision>
  <dcterms:created xsi:type="dcterms:W3CDTF">2006-08-16T00:00:00Z</dcterms:created>
  <dcterms:modified xsi:type="dcterms:W3CDTF">2025-12-08T15:30:44Z</dcterms:modified>
  <dc:identifier>DAG4zAFSZvI</dc:identifier>
</cp:coreProperties>
</file>